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2"/>
  </p:notesMasterIdLst>
  <p:sldIdLst>
    <p:sldId id="335" r:id="rId2"/>
    <p:sldId id="343" r:id="rId3"/>
    <p:sldId id="371" r:id="rId4"/>
    <p:sldId id="370" r:id="rId5"/>
    <p:sldId id="346" r:id="rId6"/>
    <p:sldId id="347" r:id="rId7"/>
    <p:sldId id="348" r:id="rId8"/>
    <p:sldId id="351" r:id="rId9"/>
    <p:sldId id="350" r:id="rId10"/>
    <p:sldId id="349" r:id="rId11"/>
    <p:sldId id="352" r:id="rId12"/>
    <p:sldId id="356" r:id="rId13"/>
    <p:sldId id="355" r:id="rId14"/>
    <p:sldId id="354" r:id="rId15"/>
    <p:sldId id="353" r:id="rId16"/>
    <p:sldId id="360" r:id="rId17"/>
    <p:sldId id="359" r:id="rId18"/>
    <p:sldId id="358" r:id="rId19"/>
    <p:sldId id="357" r:id="rId20"/>
    <p:sldId id="362" r:id="rId21"/>
    <p:sldId id="364" r:id="rId22"/>
    <p:sldId id="363" r:id="rId23"/>
    <p:sldId id="361" r:id="rId24"/>
    <p:sldId id="368" r:id="rId25"/>
    <p:sldId id="367" r:id="rId26"/>
    <p:sldId id="366" r:id="rId27"/>
    <p:sldId id="365" r:id="rId28"/>
    <p:sldId id="372" r:id="rId29"/>
    <p:sldId id="373" r:id="rId30"/>
    <p:sldId id="374" r:id="rId31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3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21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A34DA-CE30-4B06-BDE1-2A2DD2140F7C}" type="doc">
      <dgm:prSet loTypeId="urn:microsoft.com/office/officeart/2005/8/layout/cycle8" loCatId="cycle" qsTypeId="urn:microsoft.com/office/officeart/2005/8/quickstyle/3d2" qsCatId="3D" csTypeId="urn:microsoft.com/office/officeart/2005/8/colors/colorful4" csCatId="colorful" phldr="1"/>
      <dgm:spPr/>
    </dgm:pt>
    <dgm:pt modelId="{84FD1BDD-E2E4-4EC8-9835-2F5DEC554E94}">
      <dgm:prSet phldrT="[Metin]"/>
      <dgm:spPr>
        <a:solidFill>
          <a:srgbClr val="FF0000"/>
        </a:solidFill>
      </dgm:spPr>
      <dgm:t>
        <a:bodyPr/>
        <a:lstStyle/>
        <a:p>
          <a:r>
            <a:rPr lang="tr-TR" dirty="0"/>
            <a:t>Geri Bildirim</a:t>
          </a:r>
        </a:p>
      </dgm:t>
    </dgm:pt>
    <dgm:pt modelId="{3E642A90-6DFA-40EB-9C4C-A0EB7F6B378E}" type="parTrans" cxnId="{36849DAD-9781-415B-BD00-075492FC281A}">
      <dgm:prSet/>
      <dgm:spPr/>
      <dgm:t>
        <a:bodyPr/>
        <a:lstStyle/>
        <a:p>
          <a:endParaRPr lang="tr-TR"/>
        </a:p>
      </dgm:t>
    </dgm:pt>
    <dgm:pt modelId="{B9139B97-20BD-4BE9-921C-0AEFAECAFDD6}" type="sibTrans" cxnId="{36849DAD-9781-415B-BD00-075492FC281A}">
      <dgm:prSet/>
      <dgm:spPr/>
      <dgm:t>
        <a:bodyPr/>
        <a:lstStyle/>
        <a:p>
          <a:endParaRPr lang="tr-TR"/>
        </a:p>
      </dgm:t>
    </dgm:pt>
    <dgm:pt modelId="{D23B23A1-77D8-4403-AA72-4FCD6F9BD6DC}">
      <dgm:prSet phldrT="[Metin]"/>
      <dgm:spPr/>
      <dgm:t>
        <a:bodyPr/>
        <a:lstStyle/>
        <a:p>
          <a:r>
            <a:rPr lang="tr-TR" dirty="0"/>
            <a:t>Raporlama Süreci/ Telafi ve Destekleme</a:t>
          </a:r>
        </a:p>
      </dgm:t>
    </dgm:pt>
    <dgm:pt modelId="{D435AD29-439E-44CE-B4F1-C147682208D8}" type="parTrans" cxnId="{39479117-6D45-4EAC-A6C1-1581EEF561F6}">
      <dgm:prSet/>
      <dgm:spPr/>
      <dgm:t>
        <a:bodyPr/>
        <a:lstStyle/>
        <a:p>
          <a:endParaRPr lang="tr-TR"/>
        </a:p>
      </dgm:t>
    </dgm:pt>
    <dgm:pt modelId="{765642BA-CD00-4701-9507-2CEB48B50F8C}" type="sibTrans" cxnId="{39479117-6D45-4EAC-A6C1-1581EEF561F6}">
      <dgm:prSet/>
      <dgm:spPr/>
      <dgm:t>
        <a:bodyPr/>
        <a:lstStyle/>
        <a:p>
          <a:endParaRPr lang="tr-TR"/>
        </a:p>
      </dgm:t>
    </dgm:pt>
    <dgm:pt modelId="{953F456A-C5F7-41E3-9213-660AADAB1876}">
      <dgm:prSet phldrT="[Metin]"/>
      <dgm:spPr/>
      <dgm:t>
        <a:bodyPr/>
        <a:lstStyle/>
        <a:p>
          <a:r>
            <a:rPr lang="tr-TR" dirty="0"/>
            <a:t>Öğrenme Eksikliklerinin tespit edilmesi</a:t>
          </a:r>
        </a:p>
      </dgm:t>
    </dgm:pt>
    <dgm:pt modelId="{1088056B-8666-4F00-B3CA-86AAB5DE6EB5}" type="parTrans" cxnId="{EAC565C3-DE30-458A-9946-3A4CF1862465}">
      <dgm:prSet/>
      <dgm:spPr/>
      <dgm:t>
        <a:bodyPr/>
        <a:lstStyle/>
        <a:p>
          <a:endParaRPr lang="tr-TR"/>
        </a:p>
      </dgm:t>
    </dgm:pt>
    <dgm:pt modelId="{57974E48-09D6-44A6-8865-EB5E451746D4}" type="sibTrans" cxnId="{EAC565C3-DE30-458A-9946-3A4CF1862465}">
      <dgm:prSet/>
      <dgm:spPr/>
      <dgm:t>
        <a:bodyPr/>
        <a:lstStyle/>
        <a:p>
          <a:endParaRPr lang="tr-TR"/>
        </a:p>
      </dgm:t>
    </dgm:pt>
    <dgm:pt modelId="{197834FA-9CC0-4EA1-8768-EBFBFDF2CCC3}" type="pres">
      <dgm:prSet presAssocID="{048A34DA-CE30-4B06-BDE1-2A2DD2140F7C}" presName="compositeShape" presStyleCnt="0">
        <dgm:presLayoutVars>
          <dgm:chMax val="7"/>
          <dgm:dir/>
          <dgm:resizeHandles val="exact"/>
        </dgm:presLayoutVars>
      </dgm:prSet>
      <dgm:spPr/>
    </dgm:pt>
    <dgm:pt modelId="{AE8D73AC-315D-4276-9A50-87F1AE8B550D}" type="pres">
      <dgm:prSet presAssocID="{048A34DA-CE30-4B06-BDE1-2A2DD2140F7C}" presName="wedge1" presStyleLbl="node1" presStyleIdx="0" presStyleCnt="3"/>
      <dgm:spPr/>
    </dgm:pt>
    <dgm:pt modelId="{7CB6BE42-A6A4-4FD1-AF7A-F51BA3FF4B20}" type="pres">
      <dgm:prSet presAssocID="{048A34DA-CE30-4B06-BDE1-2A2DD2140F7C}" presName="dummy1a" presStyleCnt="0"/>
      <dgm:spPr/>
    </dgm:pt>
    <dgm:pt modelId="{EF955D99-1550-44A2-8F25-BEC9C19F4E29}" type="pres">
      <dgm:prSet presAssocID="{048A34DA-CE30-4B06-BDE1-2A2DD2140F7C}" presName="dummy1b" presStyleCnt="0"/>
      <dgm:spPr/>
    </dgm:pt>
    <dgm:pt modelId="{7A12488D-E4BA-4D9A-8858-00B28D555AB5}" type="pres">
      <dgm:prSet presAssocID="{048A34DA-CE30-4B06-BDE1-2A2DD2140F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739E57-6A7F-4463-BAAA-862A8C675161}" type="pres">
      <dgm:prSet presAssocID="{048A34DA-CE30-4B06-BDE1-2A2DD2140F7C}" presName="wedge2" presStyleLbl="node1" presStyleIdx="1" presStyleCnt="3"/>
      <dgm:spPr/>
    </dgm:pt>
    <dgm:pt modelId="{3ADAD930-E9EA-46D3-A842-191A8B9D811C}" type="pres">
      <dgm:prSet presAssocID="{048A34DA-CE30-4B06-BDE1-2A2DD2140F7C}" presName="dummy2a" presStyleCnt="0"/>
      <dgm:spPr/>
    </dgm:pt>
    <dgm:pt modelId="{4D58DB5A-E83F-4A48-A783-1B8B7CCA8510}" type="pres">
      <dgm:prSet presAssocID="{048A34DA-CE30-4B06-BDE1-2A2DD2140F7C}" presName="dummy2b" presStyleCnt="0"/>
      <dgm:spPr/>
    </dgm:pt>
    <dgm:pt modelId="{55373F10-1079-4086-AEBA-5DF07974AD3A}" type="pres">
      <dgm:prSet presAssocID="{048A34DA-CE30-4B06-BDE1-2A2DD2140F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5A92DB-D416-4FFB-A386-F05D0AC76D3B}" type="pres">
      <dgm:prSet presAssocID="{048A34DA-CE30-4B06-BDE1-2A2DD2140F7C}" presName="wedge3" presStyleLbl="node1" presStyleIdx="2" presStyleCnt="3"/>
      <dgm:spPr/>
    </dgm:pt>
    <dgm:pt modelId="{00991FCC-0165-495C-891A-EBB446DE2405}" type="pres">
      <dgm:prSet presAssocID="{048A34DA-CE30-4B06-BDE1-2A2DD2140F7C}" presName="dummy3a" presStyleCnt="0"/>
      <dgm:spPr/>
    </dgm:pt>
    <dgm:pt modelId="{EB1AE74E-79CA-4019-A0D0-011EA5336F06}" type="pres">
      <dgm:prSet presAssocID="{048A34DA-CE30-4B06-BDE1-2A2DD2140F7C}" presName="dummy3b" presStyleCnt="0"/>
      <dgm:spPr/>
    </dgm:pt>
    <dgm:pt modelId="{4EF36553-0336-48D2-A533-BA870189D3E3}" type="pres">
      <dgm:prSet presAssocID="{048A34DA-CE30-4B06-BDE1-2A2DD2140F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A2229C2-86EB-4DB1-AFDD-4303FF35333A}" type="pres">
      <dgm:prSet presAssocID="{B9139B97-20BD-4BE9-921C-0AEFAECAFDD6}" presName="arrowWedge1" presStyleLbl="fgSibTrans2D1" presStyleIdx="0" presStyleCnt="3"/>
      <dgm:spPr>
        <a:solidFill>
          <a:srgbClr val="B4DFFF"/>
        </a:solidFill>
        <a:ln>
          <a:solidFill>
            <a:srgbClr val="4DC6E3"/>
          </a:solidFill>
        </a:ln>
      </dgm:spPr>
    </dgm:pt>
    <dgm:pt modelId="{1ECC64B1-F2CC-4106-856B-561BA0313342}" type="pres">
      <dgm:prSet presAssocID="{765642BA-CD00-4701-9507-2CEB48B50F8C}" presName="arrowWedge2" presStyleLbl="fgSibTrans2D1" presStyleIdx="1" presStyleCnt="3"/>
      <dgm:spPr>
        <a:solidFill>
          <a:srgbClr val="B4DFFF"/>
        </a:solidFill>
      </dgm:spPr>
    </dgm:pt>
    <dgm:pt modelId="{74E9E116-6662-4B74-A92F-554B66D647BB}" type="pres">
      <dgm:prSet presAssocID="{57974E48-09D6-44A6-8865-EB5E451746D4}" presName="arrowWedge3" presStyleLbl="fgSibTrans2D1" presStyleIdx="2" presStyleCnt="3"/>
      <dgm:spPr>
        <a:solidFill>
          <a:srgbClr val="B4DFFF"/>
        </a:solidFill>
      </dgm:spPr>
    </dgm:pt>
  </dgm:ptLst>
  <dgm:cxnLst>
    <dgm:cxn modelId="{09AE6813-7DA1-4211-AFAA-21C4111FE005}" type="presOf" srcId="{D23B23A1-77D8-4403-AA72-4FCD6F9BD6DC}" destId="{20739E57-6A7F-4463-BAAA-862A8C675161}" srcOrd="0" destOrd="0" presId="urn:microsoft.com/office/officeart/2005/8/layout/cycle8"/>
    <dgm:cxn modelId="{39479117-6D45-4EAC-A6C1-1581EEF561F6}" srcId="{048A34DA-CE30-4B06-BDE1-2A2DD2140F7C}" destId="{D23B23A1-77D8-4403-AA72-4FCD6F9BD6DC}" srcOrd="1" destOrd="0" parTransId="{D435AD29-439E-44CE-B4F1-C147682208D8}" sibTransId="{765642BA-CD00-4701-9507-2CEB48B50F8C}"/>
    <dgm:cxn modelId="{9080B047-B559-430A-B7D7-8AFDF9DD7C3C}" type="presOf" srcId="{048A34DA-CE30-4B06-BDE1-2A2DD2140F7C}" destId="{197834FA-9CC0-4EA1-8768-EBFBFDF2CCC3}" srcOrd="0" destOrd="0" presId="urn:microsoft.com/office/officeart/2005/8/layout/cycle8"/>
    <dgm:cxn modelId="{B4375D99-99E9-4738-845B-2FB2F103024B}" type="presOf" srcId="{953F456A-C5F7-41E3-9213-660AADAB1876}" destId="{485A92DB-D416-4FFB-A386-F05D0AC76D3B}" srcOrd="0" destOrd="0" presId="urn:microsoft.com/office/officeart/2005/8/layout/cycle8"/>
    <dgm:cxn modelId="{8BDF0EAB-8F54-4620-A63F-C477694FBDC6}" type="presOf" srcId="{D23B23A1-77D8-4403-AA72-4FCD6F9BD6DC}" destId="{55373F10-1079-4086-AEBA-5DF07974AD3A}" srcOrd="1" destOrd="0" presId="urn:microsoft.com/office/officeart/2005/8/layout/cycle8"/>
    <dgm:cxn modelId="{36849DAD-9781-415B-BD00-075492FC281A}" srcId="{048A34DA-CE30-4B06-BDE1-2A2DD2140F7C}" destId="{84FD1BDD-E2E4-4EC8-9835-2F5DEC554E94}" srcOrd="0" destOrd="0" parTransId="{3E642A90-6DFA-40EB-9C4C-A0EB7F6B378E}" sibTransId="{B9139B97-20BD-4BE9-921C-0AEFAECAFDD6}"/>
    <dgm:cxn modelId="{6352AFB6-7F84-410A-9342-B63010B02156}" type="presOf" srcId="{84FD1BDD-E2E4-4EC8-9835-2F5DEC554E94}" destId="{AE8D73AC-315D-4276-9A50-87F1AE8B550D}" srcOrd="0" destOrd="0" presId="urn:microsoft.com/office/officeart/2005/8/layout/cycle8"/>
    <dgm:cxn modelId="{1F3BB6BE-D48F-46C3-9154-C3032D07F3B7}" type="presOf" srcId="{84FD1BDD-E2E4-4EC8-9835-2F5DEC554E94}" destId="{7A12488D-E4BA-4D9A-8858-00B28D555AB5}" srcOrd="1" destOrd="0" presId="urn:microsoft.com/office/officeart/2005/8/layout/cycle8"/>
    <dgm:cxn modelId="{EAC565C3-DE30-458A-9946-3A4CF1862465}" srcId="{048A34DA-CE30-4B06-BDE1-2A2DD2140F7C}" destId="{953F456A-C5F7-41E3-9213-660AADAB1876}" srcOrd="2" destOrd="0" parTransId="{1088056B-8666-4F00-B3CA-86AAB5DE6EB5}" sibTransId="{57974E48-09D6-44A6-8865-EB5E451746D4}"/>
    <dgm:cxn modelId="{AB5218CE-7010-460E-A6C2-A74EE7498851}" type="presOf" srcId="{953F456A-C5F7-41E3-9213-660AADAB1876}" destId="{4EF36553-0336-48D2-A533-BA870189D3E3}" srcOrd="1" destOrd="0" presId="urn:microsoft.com/office/officeart/2005/8/layout/cycle8"/>
    <dgm:cxn modelId="{DB88FA26-1309-4325-AB53-C30A31F20D88}" type="presParOf" srcId="{197834FA-9CC0-4EA1-8768-EBFBFDF2CCC3}" destId="{AE8D73AC-315D-4276-9A50-87F1AE8B550D}" srcOrd="0" destOrd="0" presId="urn:microsoft.com/office/officeart/2005/8/layout/cycle8"/>
    <dgm:cxn modelId="{2E5ECEA3-4346-4537-A956-F7EC4FC347CA}" type="presParOf" srcId="{197834FA-9CC0-4EA1-8768-EBFBFDF2CCC3}" destId="{7CB6BE42-A6A4-4FD1-AF7A-F51BA3FF4B20}" srcOrd="1" destOrd="0" presId="urn:microsoft.com/office/officeart/2005/8/layout/cycle8"/>
    <dgm:cxn modelId="{EEAC7CA6-F97B-4E63-BCB1-0F6B2C11982B}" type="presParOf" srcId="{197834FA-9CC0-4EA1-8768-EBFBFDF2CCC3}" destId="{EF955D99-1550-44A2-8F25-BEC9C19F4E29}" srcOrd="2" destOrd="0" presId="urn:microsoft.com/office/officeart/2005/8/layout/cycle8"/>
    <dgm:cxn modelId="{A5441986-52DB-4056-95F3-2711453B7609}" type="presParOf" srcId="{197834FA-9CC0-4EA1-8768-EBFBFDF2CCC3}" destId="{7A12488D-E4BA-4D9A-8858-00B28D555AB5}" srcOrd="3" destOrd="0" presId="urn:microsoft.com/office/officeart/2005/8/layout/cycle8"/>
    <dgm:cxn modelId="{7C16CA26-618C-467F-820B-3A905F472196}" type="presParOf" srcId="{197834FA-9CC0-4EA1-8768-EBFBFDF2CCC3}" destId="{20739E57-6A7F-4463-BAAA-862A8C675161}" srcOrd="4" destOrd="0" presId="urn:microsoft.com/office/officeart/2005/8/layout/cycle8"/>
    <dgm:cxn modelId="{78DE18C4-82CE-493A-981A-AAEED9027F9A}" type="presParOf" srcId="{197834FA-9CC0-4EA1-8768-EBFBFDF2CCC3}" destId="{3ADAD930-E9EA-46D3-A842-191A8B9D811C}" srcOrd="5" destOrd="0" presId="urn:microsoft.com/office/officeart/2005/8/layout/cycle8"/>
    <dgm:cxn modelId="{B6DCD348-28E7-4F24-9F9B-58BABBEAC088}" type="presParOf" srcId="{197834FA-9CC0-4EA1-8768-EBFBFDF2CCC3}" destId="{4D58DB5A-E83F-4A48-A783-1B8B7CCA8510}" srcOrd="6" destOrd="0" presId="urn:microsoft.com/office/officeart/2005/8/layout/cycle8"/>
    <dgm:cxn modelId="{635F73DA-35FE-4EFA-839C-45E54E6F3BA3}" type="presParOf" srcId="{197834FA-9CC0-4EA1-8768-EBFBFDF2CCC3}" destId="{55373F10-1079-4086-AEBA-5DF07974AD3A}" srcOrd="7" destOrd="0" presId="urn:microsoft.com/office/officeart/2005/8/layout/cycle8"/>
    <dgm:cxn modelId="{16202400-2C8A-40AB-A731-92A4C9BFD557}" type="presParOf" srcId="{197834FA-9CC0-4EA1-8768-EBFBFDF2CCC3}" destId="{485A92DB-D416-4FFB-A386-F05D0AC76D3B}" srcOrd="8" destOrd="0" presId="urn:microsoft.com/office/officeart/2005/8/layout/cycle8"/>
    <dgm:cxn modelId="{2BA9C1FD-061E-4918-8C36-F429FAB9355A}" type="presParOf" srcId="{197834FA-9CC0-4EA1-8768-EBFBFDF2CCC3}" destId="{00991FCC-0165-495C-891A-EBB446DE2405}" srcOrd="9" destOrd="0" presId="urn:microsoft.com/office/officeart/2005/8/layout/cycle8"/>
    <dgm:cxn modelId="{E9BD57AF-B9F0-40B7-8A3F-7254C3030816}" type="presParOf" srcId="{197834FA-9CC0-4EA1-8768-EBFBFDF2CCC3}" destId="{EB1AE74E-79CA-4019-A0D0-011EA5336F06}" srcOrd="10" destOrd="0" presId="urn:microsoft.com/office/officeart/2005/8/layout/cycle8"/>
    <dgm:cxn modelId="{F8C85627-4E39-4132-A656-BE6631CAFB56}" type="presParOf" srcId="{197834FA-9CC0-4EA1-8768-EBFBFDF2CCC3}" destId="{4EF36553-0336-48D2-A533-BA870189D3E3}" srcOrd="11" destOrd="0" presId="urn:microsoft.com/office/officeart/2005/8/layout/cycle8"/>
    <dgm:cxn modelId="{7C8CB0D8-7DC8-4DDB-960A-B3CDF0AA3139}" type="presParOf" srcId="{197834FA-9CC0-4EA1-8768-EBFBFDF2CCC3}" destId="{8A2229C2-86EB-4DB1-AFDD-4303FF35333A}" srcOrd="12" destOrd="0" presId="urn:microsoft.com/office/officeart/2005/8/layout/cycle8"/>
    <dgm:cxn modelId="{122A14FF-4A49-4531-BB7A-A909525F6D36}" type="presParOf" srcId="{197834FA-9CC0-4EA1-8768-EBFBFDF2CCC3}" destId="{1ECC64B1-F2CC-4106-856B-561BA0313342}" srcOrd="13" destOrd="0" presId="urn:microsoft.com/office/officeart/2005/8/layout/cycle8"/>
    <dgm:cxn modelId="{13156ED9-4A5F-4D1A-94DC-731310F639CD}" type="presParOf" srcId="{197834FA-9CC0-4EA1-8768-EBFBFDF2CCC3}" destId="{74E9E116-6662-4B74-A92F-554B66D647B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D73AC-315D-4276-9A50-87F1AE8B550D}">
      <dsp:nvSpPr>
        <dsp:cNvPr id="0" name=""/>
        <dsp:cNvSpPr/>
      </dsp:nvSpPr>
      <dsp:spPr>
        <a:xfrm>
          <a:off x="1377165" y="222798"/>
          <a:ext cx="2879241" cy="2879241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Geri Bildirim</a:t>
          </a:r>
        </a:p>
      </dsp:txBody>
      <dsp:txXfrm>
        <a:off x="2894594" y="832923"/>
        <a:ext cx="1028300" cy="856917"/>
      </dsp:txXfrm>
    </dsp:sp>
    <dsp:sp modelId="{20739E57-6A7F-4463-BAAA-862A8C675161}">
      <dsp:nvSpPr>
        <dsp:cNvPr id="0" name=""/>
        <dsp:cNvSpPr/>
      </dsp:nvSpPr>
      <dsp:spPr>
        <a:xfrm>
          <a:off x="1317866" y="325628"/>
          <a:ext cx="2879241" cy="287924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Raporlama Süreci/ Telafi ve Destekleme</a:t>
          </a:r>
        </a:p>
      </dsp:txBody>
      <dsp:txXfrm>
        <a:off x="2003400" y="2193708"/>
        <a:ext cx="1542451" cy="754087"/>
      </dsp:txXfrm>
    </dsp:sp>
    <dsp:sp modelId="{485A92DB-D416-4FFB-A386-F05D0AC76D3B}">
      <dsp:nvSpPr>
        <dsp:cNvPr id="0" name=""/>
        <dsp:cNvSpPr/>
      </dsp:nvSpPr>
      <dsp:spPr>
        <a:xfrm>
          <a:off x="1258567" y="222798"/>
          <a:ext cx="2879241" cy="287924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Öğrenme Eksikliklerinin tespit edilmesi</a:t>
          </a:r>
        </a:p>
      </dsp:txBody>
      <dsp:txXfrm>
        <a:off x="1592080" y="832923"/>
        <a:ext cx="1028300" cy="856917"/>
      </dsp:txXfrm>
    </dsp:sp>
    <dsp:sp modelId="{8A2229C2-86EB-4DB1-AFDD-4303FF35333A}">
      <dsp:nvSpPr>
        <dsp:cNvPr id="0" name=""/>
        <dsp:cNvSpPr/>
      </dsp:nvSpPr>
      <dsp:spPr>
        <a:xfrm>
          <a:off x="1199164" y="44559"/>
          <a:ext cx="3235719" cy="32357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B4DFFF"/>
        </a:solidFill>
        <a:ln>
          <a:solidFill>
            <a:srgbClr val="4DC6E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C64B1-F2CC-4106-856B-561BA0313342}">
      <dsp:nvSpPr>
        <dsp:cNvPr id="0" name=""/>
        <dsp:cNvSpPr/>
      </dsp:nvSpPr>
      <dsp:spPr>
        <a:xfrm>
          <a:off x="1139627" y="147207"/>
          <a:ext cx="3235719" cy="32357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B4D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9E116-6662-4B74-A92F-554B66D647BB}">
      <dsp:nvSpPr>
        <dsp:cNvPr id="0" name=""/>
        <dsp:cNvSpPr/>
      </dsp:nvSpPr>
      <dsp:spPr>
        <a:xfrm>
          <a:off x="1080091" y="44559"/>
          <a:ext cx="3235719" cy="32357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B4D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085CD-C5FB-4A3C-A6FC-0E45288655BB}" type="datetimeFigureOut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2823-BDB5-4BF3-BD05-42EF8BE523F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439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prstClr val="white"/>
                </a:solidFill>
              </a:rPr>
              <a:t>KOCAELİ ÖLÇME DEĞERLENDİRME MERKEZİ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9CAAED83-1643-4951-A9B1-4FBC0FFAC7A2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56"/>
            <a:ext cx="9144000" cy="2304288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86000" y="2636912"/>
            <a:ext cx="6400800" cy="18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00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750" r="3926"/>
          <a:stretch/>
        </p:blipFill>
        <p:spPr>
          <a:xfrm>
            <a:off x="-1" y="15900"/>
            <a:ext cx="9189553" cy="67974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28792" cy="128215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76378"/>
            <a:ext cx="8229600" cy="44497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1" y="6381328"/>
            <a:ext cx="2411288" cy="432048"/>
          </a:xfrm>
        </p:spPr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555777" y="6453336"/>
            <a:ext cx="4400128" cy="288032"/>
          </a:xfrm>
        </p:spPr>
        <p:txBody>
          <a:bodyPr/>
          <a:lstStyle>
            <a:lvl1pPr>
              <a:defRPr sz="1050" b="1"/>
            </a:lvl1pPr>
          </a:lstStyle>
          <a:p>
            <a:r>
              <a:rPr lang="tr-TR" dirty="0"/>
              <a:t>KOCAELİ ÖLÇME DEĞERLENDİRME MERKEZİ</a:t>
            </a:r>
          </a:p>
        </p:txBody>
      </p:sp>
    </p:spTree>
    <p:extLst>
      <p:ext uri="{BB962C8B-B14F-4D97-AF65-F5344CB8AC3E}">
        <p14:creationId xmlns:p14="http://schemas.microsoft.com/office/powerpoint/2010/main" val="30088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750" r="3926"/>
          <a:stretch/>
        </p:blipFill>
        <p:spPr>
          <a:xfrm>
            <a:off x="-1" y="15900"/>
            <a:ext cx="9189553" cy="6797476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28215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76378"/>
            <a:ext cx="4038600" cy="44497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76378"/>
            <a:ext cx="4038600" cy="44497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1" y="6381328"/>
            <a:ext cx="2411288" cy="432048"/>
          </a:xfrm>
        </p:spPr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555777" y="6453336"/>
            <a:ext cx="4400128" cy="288032"/>
          </a:xfrm>
        </p:spPr>
        <p:txBody>
          <a:bodyPr/>
          <a:lstStyle>
            <a:lvl1pPr>
              <a:defRPr sz="1050" b="1"/>
            </a:lvl1pPr>
          </a:lstStyle>
          <a:p>
            <a:r>
              <a:rPr lang="tr-TR" dirty="0"/>
              <a:t>KOCAELİ ÖLÇME DEĞERLENDİRME MERKEZİ</a:t>
            </a:r>
          </a:p>
        </p:txBody>
      </p:sp>
    </p:spTree>
    <p:extLst>
      <p:ext uri="{BB962C8B-B14F-4D97-AF65-F5344CB8AC3E}">
        <p14:creationId xmlns:p14="http://schemas.microsoft.com/office/powerpoint/2010/main" val="366614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prstClr val="white"/>
                </a:solidFill>
              </a:rPr>
              <a:t>KOCAELİ ÖLÇME DEĞERLENDİRME MERKEZİ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tr-TR" dirty="0">
                <a:solidFill>
                  <a:prstClr val="white"/>
                </a:solidFill>
              </a:rPr>
              <a:t>KOCAELİ ÖLÇME DEĞERLENDİRME MERKEZİ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6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Garamond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m66@meb.gov.tr" TargetMode="External"/><Relationship Id="rId5" Type="http://schemas.openxmlformats.org/officeDocument/2006/relationships/hyperlink" Target="http://yozgatodm.meb.gov.tr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dm66@meb.gov.tr" TargetMode="External"/><Relationship Id="rId2" Type="http://schemas.openxmlformats.org/officeDocument/2006/relationships/hyperlink" Target="http://yozgatodm.meb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m66@meb.gov.tr" TargetMode="External"/><Relationship Id="rId5" Type="http://schemas.openxmlformats.org/officeDocument/2006/relationships/hyperlink" Target="http://yozgatodm.meb.gov.tr/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m66@meb.gov.tr" TargetMode="External"/><Relationship Id="rId5" Type="http://schemas.openxmlformats.org/officeDocument/2006/relationships/hyperlink" Target="http://yozgatodm.meb.gov.tr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mailto:odm66@meb.gov.t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zgatodm.meb.gov.tr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m66@meb.gov.tr" TargetMode="External"/><Relationship Id="rId5" Type="http://schemas.openxmlformats.org/officeDocument/2006/relationships/hyperlink" Target="http://yozgatodm.meb.gov.tr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mailto:odm66@meb.gov.t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zgatodm.meb.gov.tr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dm66@meb.gov.tr" TargetMode="External"/><Relationship Id="rId2" Type="http://schemas.openxmlformats.org/officeDocument/2006/relationships/hyperlink" Target="http://yozgatodm.meb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dm66@meb.gov.tr" TargetMode="External"/><Relationship Id="rId5" Type="http://schemas.openxmlformats.org/officeDocument/2006/relationships/hyperlink" Target="http://yozgatodm.meb.gov.tr/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yozgatodm.meb.gov.tr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hyperlink" Target="mailto:odm66@meb.gov.tr" TargetMode="Externa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zgatodm.meb.gov.t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m66@meb.gov.t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yozgatodm.meb.gov.tr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odm66@meb.gov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6876" y="289733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YOZGAT  İL MİLLİ EĞİTİM MÜDÜRLÜĞÜ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23" y="2856685"/>
            <a:ext cx="4635392" cy="2875163"/>
          </a:xfrm>
          <a:prstGeom prst="rect">
            <a:avLst/>
          </a:prstGeom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2" y="2889098"/>
            <a:ext cx="4271624" cy="2842751"/>
          </a:xfrm>
          <a:prstGeom prst="rect">
            <a:avLst/>
          </a:prstGeom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32" y="2151991"/>
            <a:ext cx="8875483" cy="704695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5ABD318-8075-48AE-A5E4-7B97AB21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10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77013" y="2675571"/>
            <a:ext cx="34234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İÇERİK: </a:t>
            </a:r>
          </a:p>
          <a:p>
            <a:endParaRPr lang="tr-TR" sz="2100" dirty="0">
              <a:solidFill>
                <a:srgbClr val="FF0000"/>
              </a:solidFill>
            </a:endParaRP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İzleme araştırması sorular, anketler, karne ve raporlardan oluşan bir bütündür.</a:t>
            </a:r>
          </a:p>
          <a:p>
            <a:endParaRPr lang="tr-TR" sz="2100" dirty="0">
              <a:solidFill>
                <a:srgbClr val="00B0F0"/>
              </a:solidFill>
            </a:endParaRPr>
          </a:p>
          <a:p>
            <a:endParaRPr lang="tr-TR" sz="2100" dirty="0"/>
          </a:p>
        </p:txBody>
      </p:sp>
      <p:grpSp>
        <p:nvGrpSpPr>
          <p:cNvPr id="6" name="17 Grup"/>
          <p:cNvGrpSpPr/>
          <p:nvPr/>
        </p:nvGrpSpPr>
        <p:grpSpPr>
          <a:xfrm>
            <a:off x="4600574" y="2473448"/>
            <a:ext cx="4253865" cy="2743200"/>
            <a:chOff x="4286250" y="3438530"/>
            <a:chExt cx="5143499" cy="3419470"/>
          </a:xfrm>
        </p:grpSpPr>
        <p:grpSp>
          <p:nvGrpSpPr>
            <p:cNvPr id="7" name="Grup 14"/>
            <p:cNvGrpSpPr/>
            <p:nvPr/>
          </p:nvGrpSpPr>
          <p:grpSpPr>
            <a:xfrm>
              <a:off x="5791200" y="4095750"/>
              <a:ext cx="2133599" cy="224790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2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Oval 4"/>
              <p:cNvSpPr/>
              <p:nvPr/>
            </p:nvSpPr>
            <p:spPr>
              <a:xfrm>
                <a:off x="259170" y="822417"/>
                <a:ext cx="1251386" cy="1251098"/>
              </a:xfrm>
              <a:prstGeom prst="rect">
                <a:avLst/>
              </a:prstGeom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8" name="13 Oval"/>
            <p:cNvSpPr/>
            <p:nvPr/>
          </p:nvSpPr>
          <p:spPr>
            <a:xfrm>
              <a:off x="4286250" y="3514730"/>
              <a:ext cx="1695450" cy="16478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350" b="1" dirty="0"/>
                <a:t>SORULAR</a:t>
              </a:r>
            </a:p>
          </p:txBody>
        </p:sp>
        <p:sp>
          <p:nvSpPr>
            <p:cNvPr id="9" name="14 Oval"/>
            <p:cNvSpPr/>
            <p:nvPr/>
          </p:nvSpPr>
          <p:spPr>
            <a:xfrm>
              <a:off x="7677150" y="3438530"/>
              <a:ext cx="1638299" cy="1666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350" b="1" dirty="0"/>
                <a:t>ANKETLER</a:t>
              </a:r>
            </a:p>
          </p:txBody>
        </p:sp>
        <p:sp>
          <p:nvSpPr>
            <p:cNvPr id="10" name="15 Oval"/>
            <p:cNvSpPr/>
            <p:nvPr/>
          </p:nvSpPr>
          <p:spPr>
            <a:xfrm>
              <a:off x="4286250" y="5191130"/>
              <a:ext cx="1714500" cy="1666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350" b="1" dirty="0"/>
                <a:t>KARNELER</a:t>
              </a:r>
            </a:p>
          </p:txBody>
        </p:sp>
        <p:sp>
          <p:nvSpPr>
            <p:cNvPr id="11" name="16 Oval"/>
            <p:cNvSpPr/>
            <p:nvPr/>
          </p:nvSpPr>
          <p:spPr>
            <a:xfrm>
              <a:off x="7696200" y="5191130"/>
              <a:ext cx="1733549" cy="166687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350" b="1" dirty="0"/>
                <a:t>RAPORLAR</a:t>
              </a:r>
            </a:p>
          </p:txBody>
        </p:sp>
      </p:grpSp>
      <p:sp>
        <p:nvSpPr>
          <p:cNvPr id="14" name="18 Oval"/>
          <p:cNvSpPr/>
          <p:nvPr/>
        </p:nvSpPr>
        <p:spPr>
          <a:xfrm>
            <a:off x="5614988" y="3235468"/>
            <a:ext cx="542925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7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" name="19 Oval"/>
          <p:cNvSpPr/>
          <p:nvPr/>
        </p:nvSpPr>
        <p:spPr>
          <a:xfrm>
            <a:off x="5745480" y="4274820"/>
            <a:ext cx="455295" cy="4322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7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20 Oval"/>
          <p:cNvSpPr/>
          <p:nvPr/>
        </p:nvSpPr>
        <p:spPr>
          <a:xfrm>
            <a:off x="6958013" y="3192605"/>
            <a:ext cx="542925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7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21 Oval"/>
          <p:cNvSpPr/>
          <p:nvPr/>
        </p:nvSpPr>
        <p:spPr>
          <a:xfrm>
            <a:off x="7056120" y="4192730"/>
            <a:ext cx="473393" cy="5000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7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13B81CE-3A3A-431A-8140-AF3346168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9" name="Altbilgi Yer Tutucusu 2">
            <a:extLst>
              <a:ext uri="{FF2B5EF4-FFF2-40B4-BE49-F238E27FC236}">
                <a16:creationId xmlns:a16="http://schemas.microsoft.com/office/drawing/2014/main" id="{91D774E2-0B60-47E8-A5E2-29125161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2" name="Başlık 1">
            <a:extLst>
              <a:ext uri="{FF2B5EF4-FFF2-40B4-BE49-F238E27FC236}">
                <a16:creationId xmlns:a16="http://schemas.microsoft.com/office/drawing/2014/main" id="{0BCD1D48-7510-435E-ADE0-46E9833C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66558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11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071813" y="2044625"/>
            <a:ext cx="5792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SORULAR:  </a:t>
            </a: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Pilot uygulaması yapılmış</a:t>
            </a:r>
          </a:p>
          <a:p>
            <a:pPr>
              <a:buFont typeface="Arial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Madde analizleri yapılmış sorular hazır hale getirilmiş.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Program kazanımları ve becerilerine uygun</a:t>
            </a:r>
          </a:p>
          <a:p>
            <a:pPr>
              <a:buFont typeface="Arial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Günlük yaşamla ilişkili problem durumları içeren</a:t>
            </a:r>
          </a:p>
          <a:p>
            <a:pPr>
              <a:buFont typeface="Arial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Eleştirel düşünme, problem çözme, üst düzey düşünmeyi de ölçmeye yöneliktir.</a:t>
            </a:r>
            <a:endParaRPr lang="tr-TR" sz="2100" dirty="0"/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3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21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/>
                <a:t>SORULAR</a:t>
              </a:r>
            </a:p>
          </p:txBody>
        </p:sp>
        <p:sp>
          <p:nvSpPr>
            <p:cNvPr id="22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pic>
        <p:nvPicPr>
          <p:cNvPr id="15" name="Resim 14">
            <a:extLst>
              <a:ext uri="{FF2B5EF4-FFF2-40B4-BE49-F238E27FC236}">
                <a16:creationId xmlns:a16="http://schemas.microsoft.com/office/drawing/2014/main" id="{6895CC2B-3F90-4BE5-99EF-FE2E6F09B0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6" name="Altbilgi Yer Tutucusu 2">
            <a:extLst>
              <a:ext uri="{FF2B5EF4-FFF2-40B4-BE49-F238E27FC236}">
                <a16:creationId xmlns:a16="http://schemas.microsoft.com/office/drawing/2014/main" id="{7A73490C-F09A-4531-8DC7-46864E79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8" name="Başlık 1">
            <a:extLst>
              <a:ext uri="{FF2B5EF4-FFF2-40B4-BE49-F238E27FC236}">
                <a16:creationId xmlns:a16="http://schemas.microsoft.com/office/drawing/2014/main" id="{C7D9AB94-7B9D-471D-801D-0EB9F0B3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45676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12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565333" y="2627874"/>
            <a:ext cx="5189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SORULAR:  </a:t>
            </a:r>
          </a:p>
          <a:p>
            <a:endParaRPr lang="tr-TR" sz="2100" dirty="0">
              <a:solidFill>
                <a:srgbClr val="FF0000"/>
              </a:solidFill>
            </a:endParaRPr>
          </a:p>
          <a:p>
            <a:r>
              <a:rPr lang="tr-TR" sz="2100" dirty="0">
                <a:solidFill>
                  <a:srgbClr val="FF0000"/>
                </a:solidFill>
              </a:rPr>
              <a:t>4. ve 7 sınıflarda 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bilgi, beceri, uygulamaya 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yönelik kazanımlarla uyumlu sorular</a:t>
            </a:r>
          </a:p>
          <a:p>
            <a:endParaRPr lang="tr-TR" sz="2100" dirty="0">
              <a:solidFill>
                <a:srgbClr val="00B0F0"/>
              </a:solidFill>
            </a:endParaRPr>
          </a:p>
          <a:p>
            <a:endParaRPr lang="tr-TR" sz="2100" dirty="0"/>
          </a:p>
        </p:txBody>
      </p:sp>
      <p:grpSp>
        <p:nvGrpSpPr>
          <p:cNvPr id="6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7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8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/>
                <a:t>SORULAR</a:t>
              </a:r>
            </a:p>
          </p:txBody>
        </p:sp>
        <p:sp>
          <p:nvSpPr>
            <p:cNvPr id="9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BAA43698-CE69-41B6-A7EA-8B61CE268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3" name="Altbilgi Yer Tutucusu 2">
            <a:extLst>
              <a:ext uri="{FF2B5EF4-FFF2-40B4-BE49-F238E27FC236}">
                <a16:creationId xmlns:a16="http://schemas.microsoft.com/office/drawing/2014/main" id="{3A35BAEE-DEDD-4604-9A47-BD43F9C6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7" name="Başlık 1">
            <a:extLst>
              <a:ext uri="{FF2B5EF4-FFF2-40B4-BE49-F238E27FC236}">
                <a16:creationId xmlns:a16="http://schemas.microsoft.com/office/drawing/2014/main" id="{A2CC07C8-1E60-43DE-8456-87914A1D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64505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13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71813" y="2258274"/>
            <a:ext cx="60721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Fen Okuryazarlığı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En temel düzeyde bazı bilimsel kavramları, olguları anlayabilmesi ve açıklayabilmesi;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Teknolojik gelişmeleri izleyip yaşamında kullanabilme becerisine sahip olabilmesidir. </a:t>
            </a:r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4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/>
                <a:t>SORULAR</a:t>
              </a:r>
            </a:p>
          </p:txBody>
        </p:sp>
        <p:sp>
          <p:nvSpPr>
            <p:cNvPr id="15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3BCB2394-2927-4DAA-ADA0-62A64561B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9" name="Altbilgi Yer Tutucusu 2">
            <a:extLst>
              <a:ext uri="{FF2B5EF4-FFF2-40B4-BE49-F238E27FC236}">
                <a16:creationId xmlns:a16="http://schemas.microsoft.com/office/drawing/2014/main" id="{61FB0495-4501-404B-9D84-70EDEB95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1" name="Başlık 1">
            <a:extLst>
              <a:ext uri="{FF2B5EF4-FFF2-40B4-BE49-F238E27FC236}">
                <a16:creationId xmlns:a16="http://schemas.microsoft.com/office/drawing/2014/main" id="{60714187-E641-46CA-9CE6-8704F8FF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79585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14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71813" y="2467641"/>
            <a:ext cx="53885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Matematiksel Okuryazarlık: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Kişinin matematiksel akıl yürütme, sorgulama, araştırma yapabilme, problem çözme, günlük yaşam ile ilişkili uygulamaları yapabilmesi vb. becerilerdir. </a:t>
            </a:r>
          </a:p>
          <a:p>
            <a:endParaRPr lang="tr-TR" sz="2100" dirty="0"/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4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/>
                <a:t>SORULAR</a:t>
              </a:r>
            </a:p>
          </p:txBody>
        </p:sp>
        <p:sp>
          <p:nvSpPr>
            <p:cNvPr id="15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21" name="Altbilgi Yer Tutucusu 2">
            <a:extLst>
              <a:ext uri="{FF2B5EF4-FFF2-40B4-BE49-F238E27FC236}">
                <a16:creationId xmlns:a16="http://schemas.microsoft.com/office/drawing/2014/main" id="{180E18C1-3233-4E93-8955-EF43A9B3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2" name="Başlık 1">
            <a:extLst>
              <a:ext uri="{FF2B5EF4-FFF2-40B4-BE49-F238E27FC236}">
                <a16:creationId xmlns:a16="http://schemas.microsoft.com/office/drawing/2014/main" id="{74270E15-BF45-4FBC-A069-9A8FB7F6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C04A52D3-AD54-408B-85EF-2C311360B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15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71812" y="2504365"/>
            <a:ext cx="57282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Okuma Becerileri: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Bireyin amaçları doğrultusunda bilgi ve potansiyelini geliştirmesi ve toplumda başarılı olması için metinleri anlaması, kullanması, değerlendirmesini içeren becerilerdir. </a:t>
            </a:r>
          </a:p>
          <a:p>
            <a:endParaRPr lang="tr-TR" sz="2100" dirty="0"/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4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700" b="1" dirty="0"/>
                <a:t>SORULAR</a:t>
              </a:r>
            </a:p>
          </p:txBody>
        </p:sp>
        <p:sp>
          <p:nvSpPr>
            <p:cNvPr id="15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A6793F37-7F33-446B-9057-337F7FA4A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9" name="Altbilgi Yer Tutucusu 2">
            <a:extLst>
              <a:ext uri="{FF2B5EF4-FFF2-40B4-BE49-F238E27FC236}">
                <a16:creationId xmlns:a16="http://schemas.microsoft.com/office/drawing/2014/main" id="{64516327-5D13-4172-901E-0E673D96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</p:spTree>
    <p:extLst>
      <p:ext uri="{BB962C8B-B14F-4D97-AF65-F5344CB8AC3E}">
        <p14:creationId xmlns:p14="http://schemas.microsoft.com/office/powerpoint/2010/main" val="39293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16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377725" y="2422383"/>
            <a:ext cx="52107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Anketler:  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Öğrenci, Öğretmen, ve Yönetici Anketleri ile Eğitim ve öğretim sürecine etki eden faktörler bütüncül olarak ele alınmaktadır.  </a:t>
            </a:r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4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ANKETLER</a:t>
              </a:r>
            </a:p>
          </p:txBody>
        </p:sp>
        <p:sp>
          <p:nvSpPr>
            <p:cNvPr id="15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DB075977-793A-451C-A860-A01A9EBF3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9" name="Altbilgi Yer Tutucusu 2">
            <a:extLst>
              <a:ext uri="{FF2B5EF4-FFF2-40B4-BE49-F238E27FC236}">
                <a16:creationId xmlns:a16="http://schemas.microsoft.com/office/drawing/2014/main" id="{6F44C1A4-CA9F-4F61-9EBC-5EDA4A34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0" name="Başlık 1">
            <a:extLst>
              <a:ext uri="{FF2B5EF4-FFF2-40B4-BE49-F238E27FC236}">
                <a16:creationId xmlns:a16="http://schemas.microsoft.com/office/drawing/2014/main" id="{9D3C461B-1034-4F3D-AC98-F0AA16A9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9221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17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63078" y="2204450"/>
            <a:ext cx="58356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rgbClr val="FF0000"/>
                </a:solidFill>
              </a:rPr>
              <a:t>Öğretmen Anketi: 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Mesleki tecrübe, ders işleyiş tarzı, tutumları vb.</a:t>
            </a:r>
          </a:p>
          <a:p>
            <a:pPr>
              <a:buFont typeface="Arial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rgbClr val="FF0000"/>
                </a:solidFill>
              </a:rPr>
              <a:t>Yönetici Anketi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: Okulların mevcut durumları, işleyişi ve çevresi, yöneticilerin görüşleri vb.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100" dirty="0">
                <a:solidFill>
                  <a:srgbClr val="FF0000"/>
                </a:solidFill>
              </a:rPr>
              <a:t>Öğrenci Anketi: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Sosyo ekonomik durum, okul, dersler,ödevler hakkında görüşleri, sahip olduğu kaynaklar, teknoloji kullanımı, aile eğitim durumu vb.</a:t>
            </a:r>
          </a:p>
        </p:txBody>
      </p:sp>
      <p:grpSp>
        <p:nvGrpSpPr>
          <p:cNvPr id="12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3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4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ANKETLER</a:t>
              </a:r>
            </a:p>
          </p:txBody>
        </p:sp>
        <p:sp>
          <p:nvSpPr>
            <p:cNvPr id="15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99726BD5-0FA9-4122-89B7-3F791BF51E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9" name="Altbilgi Yer Tutucusu 2">
            <a:extLst>
              <a:ext uri="{FF2B5EF4-FFF2-40B4-BE49-F238E27FC236}">
                <a16:creationId xmlns:a16="http://schemas.microsoft.com/office/drawing/2014/main" id="{C87BFAAC-BC09-4681-84F0-8F71AC11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0" name="Başlık 1">
            <a:extLst>
              <a:ext uri="{FF2B5EF4-FFF2-40B4-BE49-F238E27FC236}">
                <a16:creationId xmlns:a16="http://schemas.microsoft.com/office/drawing/2014/main" id="{045D5A2B-FF0E-41ED-8980-2B3CF6B8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2631873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18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Dikdörtgen 4"/>
          <p:cNvSpPr/>
          <p:nvPr/>
        </p:nvSpPr>
        <p:spPr>
          <a:xfrm>
            <a:off x="3071812" y="2247982"/>
            <a:ext cx="6072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Karneler: 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Bakanlık ve okullar kendi karnesi ile eksikliklerini ve artılarını görebilecektir.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up 1"/>
          <p:cNvGrpSpPr/>
          <p:nvPr/>
        </p:nvGrpSpPr>
        <p:grpSpPr>
          <a:xfrm>
            <a:off x="4671060" y="2980926"/>
            <a:ext cx="4043529" cy="3054113"/>
            <a:chOff x="5887732" y="1517838"/>
            <a:chExt cx="3096346" cy="2606838"/>
          </a:xfrm>
        </p:grpSpPr>
        <p:sp>
          <p:nvSpPr>
            <p:cNvPr id="12" name="Oval 11"/>
            <p:cNvSpPr/>
            <p:nvPr/>
          </p:nvSpPr>
          <p:spPr>
            <a:xfrm rot="16200000">
              <a:off x="6132486" y="1273084"/>
              <a:ext cx="2606838" cy="3096346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up 12"/>
            <p:cNvGrpSpPr/>
            <p:nvPr/>
          </p:nvGrpSpPr>
          <p:grpSpPr>
            <a:xfrm>
              <a:off x="6003904" y="1702560"/>
              <a:ext cx="2784593" cy="2095131"/>
              <a:chOff x="5783674" y="167089"/>
              <a:chExt cx="2784593" cy="2095131"/>
            </a:xfrm>
          </p:grpSpPr>
          <p:grpSp>
            <p:nvGrpSpPr>
              <p:cNvPr id="14" name="Grup 13"/>
              <p:cNvGrpSpPr/>
              <p:nvPr/>
            </p:nvGrpSpPr>
            <p:grpSpPr>
              <a:xfrm>
                <a:off x="5783674" y="438159"/>
                <a:ext cx="1460927" cy="1350565"/>
                <a:chOff x="0" y="563306"/>
                <a:chExt cx="1769726" cy="176932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0" y="563306"/>
                  <a:ext cx="1769726" cy="176932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Oval 4"/>
                <p:cNvSpPr/>
                <p:nvPr/>
              </p:nvSpPr>
              <p:spPr>
                <a:xfrm>
                  <a:off x="259170" y="822417"/>
                  <a:ext cx="1251386" cy="125109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1435" tIns="51435" rIns="51435" bIns="51435" numCol="1" spcCol="1270" anchor="ctr" anchorCtr="0">
                  <a:noAutofit/>
                </a:bodyPr>
                <a:lstStyle/>
                <a:p>
                  <a:pPr algn="ctr" defTabSz="6000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tr-TR" sz="1350" dirty="0">
                      <a:solidFill>
                        <a:prstClr val="white"/>
                      </a:solidFill>
                      <a:latin typeface="Calibri"/>
                    </a:rPr>
                    <a:t>Geri Bildirim </a:t>
                  </a:r>
                </a:p>
              </p:txBody>
            </p:sp>
          </p:grpSp>
          <p:grpSp>
            <p:nvGrpSpPr>
              <p:cNvPr id="15" name="Grup 14"/>
              <p:cNvGrpSpPr/>
              <p:nvPr/>
            </p:nvGrpSpPr>
            <p:grpSpPr>
              <a:xfrm>
                <a:off x="7054387" y="879853"/>
                <a:ext cx="1513880" cy="643198"/>
                <a:chOff x="-517054" y="821826"/>
                <a:chExt cx="1769726" cy="176932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-517054" y="821826"/>
                  <a:ext cx="1769726" cy="17693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Oval 4"/>
                <p:cNvSpPr/>
                <p:nvPr/>
              </p:nvSpPr>
              <p:spPr>
                <a:xfrm>
                  <a:off x="-257884" y="1080936"/>
                  <a:ext cx="1251386" cy="125109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1435" tIns="51435" rIns="51435" bIns="51435" numCol="1" spcCol="1270" anchor="ctr" anchorCtr="0">
                  <a:noAutofit/>
                </a:bodyPr>
                <a:lstStyle/>
                <a:p>
                  <a:pPr algn="ctr" defTabSz="6000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tr-TR" sz="1200" dirty="0">
                      <a:solidFill>
                        <a:prstClr val="white"/>
                      </a:solidFill>
                      <a:latin typeface="Calibri"/>
                    </a:rPr>
                    <a:t>Öğretmen</a:t>
                  </a:r>
                </a:p>
              </p:txBody>
            </p:sp>
          </p:grpSp>
          <p:grpSp>
            <p:nvGrpSpPr>
              <p:cNvPr id="16" name="Grup 15"/>
              <p:cNvGrpSpPr/>
              <p:nvPr/>
            </p:nvGrpSpPr>
            <p:grpSpPr>
              <a:xfrm>
                <a:off x="6838657" y="167089"/>
                <a:ext cx="1473099" cy="643198"/>
                <a:chOff x="0" y="563306"/>
                <a:chExt cx="1769726" cy="176932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0" y="563306"/>
                  <a:ext cx="1769726" cy="17693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Oval 4"/>
                <p:cNvSpPr/>
                <p:nvPr/>
              </p:nvSpPr>
              <p:spPr>
                <a:xfrm>
                  <a:off x="259170" y="822417"/>
                  <a:ext cx="1251386" cy="125109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1435" tIns="51435" rIns="51435" bIns="51435" numCol="1" spcCol="1270" anchor="ctr" anchorCtr="0">
                  <a:noAutofit/>
                </a:bodyPr>
                <a:lstStyle/>
                <a:p>
                  <a:pPr algn="ctr" defTabSz="6000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tr-TR" sz="1200" dirty="0">
                      <a:solidFill>
                        <a:prstClr val="white"/>
                      </a:solidFill>
                      <a:latin typeface="Calibri"/>
                    </a:rPr>
                    <a:t>Öğrenci</a:t>
                  </a:r>
                </a:p>
              </p:txBody>
            </p:sp>
          </p:grpSp>
          <p:grpSp>
            <p:nvGrpSpPr>
              <p:cNvPr id="17" name="Grup 16"/>
              <p:cNvGrpSpPr/>
              <p:nvPr/>
            </p:nvGrpSpPr>
            <p:grpSpPr>
              <a:xfrm>
                <a:off x="6523609" y="1619022"/>
                <a:ext cx="1491615" cy="643198"/>
                <a:chOff x="0" y="563306"/>
                <a:chExt cx="1769726" cy="176932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0" y="563306"/>
                  <a:ext cx="1769726" cy="1769320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Oval 4"/>
                <p:cNvSpPr/>
                <p:nvPr/>
              </p:nvSpPr>
              <p:spPr>
                <a:xfrm>
                  <a:off x="259170" y="822417"/>
                  <a:ext cx="1251386" cy="125109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1435" tIns="51435" rIns="51435" bIns="51435" numCol="1" spcCol="1270" anchor="ctr" anchorCtr="0">
                  <a:noAutofit/>
                </a:bodyPr>
                <a:lstStyle/>
                <a:p>
                  <a:pPr algn="ctr" defTabSz="6000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tr-TR" sz="1200" dirty="0">
                      <a:solidFill>
                        <a:prstClr val="white"/>
                      </a:solidFill>
                      <a:latin typeface="Calibri"/>
                    </a:rPr>
                    <a:t>Okul</a:t>
                  </a:r>
                </a:p>
              </p:txBody>
            </p:sp>
          </p:grpSp>
        </p:grpSp>
      </p:grpSp>
      <p:grpSp>
        <p:nvGrpSpPr>
          <p:cNvPr id="26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27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1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28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KARNELER</a:t>
              </a:r>
            </a:p>
          </p:txBody>
        </p:sp>
        <p:sp>
          <p:nvSpPr>
            <p:cNvPr id="29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pic>
        <p:nvPicPr>
          <p:cNvPr id="32" name="Resim 31">
            <a:extLst>
              <a:ext uri="{FF2B5EF4-FFF2-40B4-BE49-F238E27FC236}">
                <a16:creationId xmlns:a16="http://schemas.microsoft.com/office/drawing/2014/main" id="{1B149E94-4520-42B7-A994-89C7248F9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33" name="Altbilgi Yer Tutucusu 2">
            <a:extLst>
              <a:ext uri="{FF2B5EF4-FFF2-40B4-BE49-F238E27FC236}">
                <a16:creationId xmlns:a16="http://schemas.microsoft.com/office/drawing/2014/main" id="{99A2DF24-57F6-46B6-847A-1BD74757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34" name="Başlık 1">
            <a:extLst>
              <a:ext uri="{FF2B5EF4-FFF2-40B4-BE49-F238E27FC236}">
                <a16:creationId xmlns:a16="http://schemas.microsoft.com/office/drawing/2014/main" id="{BC278E9D-9801-4BB2-B5E2-DA088600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271927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19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Dikdörtgen 4"/>
          <p:cNvSpPr/>
          <p:nvPr/>
        </p:nvSpPr>
        <p:spPr>
          <a:xfrm>
            <a:off x="3020539" y="2077135"/>
            <a:ext cx="607218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Karneler: 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Öğrenci, Öğretmen ve Yöneticiler yapılan araştırma sonucunda çocukların neyi yapıp yapamadığı konusunda bilgilendirilirler.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100" dirty="0">
                <a:solidFill>
                  <a:srgbClr val="FF0000"/>
                </a:solidFill>
              </a:rPr>
              <a:t>Öğrenciler: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Kendi durumları ve öğrenme eksikleri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sz="2100" dirty="0">
                <a:solidFill>
                  <a:srgbClr val="FF0000"/>
                </a:solidFill>
              </a:rPr>
              <a:t>Öğretmen: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Sınıf durumu ve sınıfın öğrenme eksiklikleri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100" dirty="0">
                <a:solidFill>
                  <a:srgbClr val="FF0000"/>
                </a:solidFill>
              </a:rPr>
              <a:t>Okul: 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Okulun genel durumu ve öğrenme eksiklikleri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İlçe ve il geneli genel görünümü vermektedir.</a:t>
            </a:r>
          </a:p>
        </p:txBody>
      </p:sp>
      <p:grpSp>
        <p:nvGrpSpPr>
          <p:cNvPr id="11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2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3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/>
                <a:t>KARNELER</a:t>
              </a:r>
            </a:p>
          </p:txBody>
        </p:sp>
        <p:sp>
          <p:nvSpPr>
            <p:cNvPr id="14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pic>
        <p:nvPicPr>
          <p:cNvPr id="17" name="Resim 16">
            <a:extLst>
              <a:ext uri="{FF2B5EF4-FFF2-40B4-BE49-F238E27FC236}">
                <a16:creationId xmlns:a16="http://schemas.microsoft.com/office/drawing/2014/main" id="{32485C87-AD8C-4EF5-9DFA-C25E09669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8" name="Altbilgi Yer Tutucusu 2">
            <a:extLst>
              <a:ext uri="{FF2B5EF4-FFF2-40B4-BE49-F238E27FC236}">
                <a16:creationId xmlns:a16="http://schemas.microsoft.com/office/drawing/2014/main" id="{97AE8617-80B4-4876-B402-5E600FA6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9" name="Başlık 1">
            <a:extLst>
              <a:ext uri="{FF2B5EF4-FFF2-40B4-BE49-F238E27FC236}">
                <a16:creationId xmlns:a16="http://schemas.microsoft.com/office/drawing/2014/main" id="{B311BFF5-1FBF-4CEF-BF3F-4F5AE5AD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220288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18" y="2194435"/>
            <a:ext cx="8760542" cy="1104697"/>
          </a:xfrm>
          <a:prstGeom prst="rect">
            <a:avLst/>
          </a:prstGeom>
        </p:spPr>
      </p:pic>
      <p:pic>
        <p:nvPicPr>
          <p:cNvPr id="6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17" y="3335961"/>
            <a:ext cx="8760542" cy="8768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572073" y="3478385"/>
            <a:ext cx="591565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300" dirty="0"/>
              <a:t>Öğrenci Başarı İzleme Araştırması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58468" y="4276357"/>
            <a:ext cx="8760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İlimizde; </a:t>
            </a:r>
          </a:p>
          <a:p>
            <a:r>
              <a:rPr lang="tr-TR" sz="2400" dirty="0">
                <a:solidFill>
                  <a:srgbClr val="0070C0"/>
                </a:solidFill>
              </a:rPr>
              <a:t>7 ilçe,</a:t>
            </a:r>
          </a:p>
          <a:p>
            <a:r>
              <a:rPr lang="tr-TR" sz="2400" dirty="0">
                <a:solidFill>
                  <a:srgbClr val="0070C0"/>
                </a:solidFill>
              </a:rPr>
              <a:t>14 ilkokul-917 öğrenci</a:t>
            </a:r>
          </a:p>
          <a:p>
            <a:r>
              <a:rPr lang="tr-TR" sz="2400" dirty="0">
                <a:solidFill>
                  <a:srgbClr val="0070C0"/>
                </a:solidFill>
              </a:rPr>
              <a:t>16 ortaokul-1519 öğrenci</a:t>
            </a:r>
          </a:p>
          <a:p>
            <a:r>
              <a:rPr lang="tr-TR" sz="2400" dirty="0">
                <a:solidFill>
                  <a:srgbClr val="0070C0"/>
                </a:solidFill>
              </a:rPr>
              <a:t> olmak üzere toplam 2,436 öğrenciye uygulanacaktır.</a:t>
            </a:r>
          </a:p>
          <a:p>
            <a:endParaRPr lang="tr-TR" sz="2400" dirty="0">
              <a:solidFill>
                <a:srgbClr val="0070C0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B19DB3E-0F4E-45C7-880A-BFAD3E331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5EF6659E-4AE4-4736-9B68-6F565856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76" y="289733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YOZGAT İL MİLLİ EĞİTİM MÜDÜRLÜĞÜ</a:t>
            </a:r>
          </a:p>
        </p:txBody>
      </p:sp>
      <p:sp>
        <p:nvSpPr>
          <p:cNvPr id="13" name="Altbilgi Yer Tutucusu 2">
            <a:extLst>
              <a:ext uri="{FF2B5EF4-FFF2-40B4-BE49-F238E27FC236}">
                <a16:creationId xmlns:a16="http://schemas.microsoft.com/office/drawing/2014/main" id="{332F33C7-B145-4A8E-B5F2-EB9C6B19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</p:spTree>
    <p:extLst>
      <p:ext uri="{BB962C8B-B14F-4D97-AF65-F5344CB8AC3E}">
        <p14:creationId xmlns:p14="http://schemas.microsoft.com/office/powerpoint/2010/main" val="2715024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20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Dikdörtgen 4"/>
          <p:cNvSpPr/>
          <p:nvPr/>
        </p:nvSpPr>
        <p:spPr>
          <a:xfrm>
            <a:off x="3302548" y="2293390"/>
            <a:ext cx="576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Raporlar: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Yapılan araştırma sonucunda sınav sonuçları ve anketler birlikte değerlendirilerek sürece ilişkin bulgular elde edilmektedir.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Bu bulguların tamamı somut verilere dayalı analizler sonucu elde edilmektedir. 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8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9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550" b="1" dirty="0"/>
                <a:t>RAPORLAR</a:t>
              </a:r>
            </a:p>
          </p:txBody>
        </p:sp>
        <p:sp>
          <p:nvSpPr>
            <p:cNvPr id="20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4E9771E4-6FD3-467C-A12D-08BC70D1A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5" name="Altbilgi Yer Tutucusu 2">
            <a:extLst>
              <a:ext uri="{FF2B5EF4-FFF2-40B4-BE49-F238E27FC236}">
                <a16:creationId xmlns:a16="http://schemas.microsoft.com/office/drawing/2014/main" id="{9664A51B-CE07-45D8-A214-6E666752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55FB32E7-65EF-4D3F-9354-A99403A5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792256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21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9" name="Dikdörtgen 4"/>
          <p:cNvSpPr/>
          <p:nvPr/>
        </p:nvSpPr>
        <p:spPr>
          <a:xfrm>
            <a:off x="2994900" y="2171209"/>
            <a:ext cx="60721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dirty="0">
                <a:solidFill>
                  <a:srgbClr val="FF0000"/>
                </a:solidFill>
              </a:rPr>
              <a:t>Okul Temelli İzleme: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Amaç, okulların kendi mevcut durumları ile ilgili detaylı veri ve bilgiye sahip olmalarını sağlamaktır.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Okullar yarıştırılmaz her okul kendi verisi üzerinden gelişim için çaba harcar.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2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6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3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550" b="1" dirty="0"/>
                <a:t>RAPORLAR</a:t>
              </a:r>
            </a:p>
          </p:txBody>
        </p:sp>
        <p:sp>
          <p:nvSpPr>
            <p:cNvPr id="14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pic>
        <p:nvPicPr>
          <p:cNvPr id="17" name="Resim 16">
            <a:extLst>
              <a:ext uri="{FF2B5EF4-FFF2-40B4-BE49-F238E27FC236}">
                <a16:creationId xmlns:a16="http://schemas.microsoft.com/office/drawing/2014/main" id="{72E05304-2418-4CDD-B77C-ADBA42CC5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8" name="Altbilgi Yer Tutucusu 2">
            <a:extLst>
              <a:ext uri="{FF2B5EF4-FFF2-40B4-BE49-F238E27FC236}">
                <a16:creationId xmlns:a16="http://schemas.microsoft.com/office/drawing/2014/main" id="{ABFDBBC3-C4EC-476C-ADB5-B0748BFB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9" name="Başlık 1">
            <a:extLst>
              <a:ext uri="{FF2B5EF4-FFF2-40B4-BE49-F238E27FC236}">
                <a16:creationId xmlns:a16="http://schemas.microsoft.com/office/drawing/2014/main" id="{51E92DF6-0295-458C-A8D0-14BF6D1E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4203549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22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5" name="Dikdörtgen 4"/>
          <p:cNvSpPr/>
          <p:nvPr/>
        </p:nvSpPr>
        <p:spPr>
          <a:xfrm>
            <a:off x="4226768" y="3113779"/>
            <a:ext cx="4408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</a:rPr>
              <a:t>Rapor Örnek İfadeler/Sorular</a:t>
            </a:r>
          </a:p>
          <a:p>
            <a:endParaRPr lang="tr-TR" sz="2100" dirty="0">
              <a:solidFill>
                <a:srgbClr val="FF0000"/>
              </a:solidFill>
            </a:endParaRP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" name="14 Grup"/>
          <p:cNvGrpSpPr/>
          <p:nvPr/>
        </p:nvGrpSpPr>
        <p:grpSpPr>
          <a:xfrm>
            <a:off x="305913" y="2416189"/>
            <a:ext cx="2614613" cy="2757488"/>
            <a:chOff x="476250" y="2762250"/>
            <a:chExt cx="3486150" cy="3676650"/>
          </a:xfrm>
        </p:grpSpPr>
        <p:grpSp>
          <p:nvGrpSpPr>
            <p:cNvPr id="18" name="Grup 14"/>
            <p:cNvGrpSpPr/>
            <p:nvPr/>
          </p:nvGrpSpPr>
          <p:grpSpPr>
            <a:xfrm>
              <a:off x="476250" y="3431830"/>
              <a:ext cx="3067049" cy="3007070"/>
              <a:chOff x="0" y="563306"/>
              <a:chExt cx="1769726" cy="1769320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1" name="Oval 20"/>
              <p:cNvSpPr/>
              <p:nvPr/>
            </p:nvSpPr>
            <p:spPr>
              <a:xfrm>
                <a:off x="0" y="563306"/>
                <a:ext cx="1769726" cy="176932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255878" y="974700"/>
                <a:ext cx="1254678" cy="1034321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1435" tIns="51435" rIns="51435" bIns="51435" numCol="1" spcCol="1270" anchor="ctr" anchorCtr="0">
                <a:noAutofit/>
              </a:bodyPr>
              <a:lstStyle/>
              <a:p>
                <a:pPr algn="ctr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dirty="0">
                    <a:solidFill>
                      <a:prstClr val="white"/>
                    </a:solidFill>
                    <a:latin typeface="Calibri"/>
                  </a:rPr>
                  <a:t>İÇERİK</a:t>
                </a:r>
              </a:p>
            </p:txBody>
          </p:sp>
        </p:grpSp>
        <p:sp>
          <p:nvSpPr>
            <p:cNvPr id="19" name="12 Oval"/>
            <p:cNvSpPr/>
            <p:nvPr/>
          </p:nvSpPr>
          <p:spPr>
            <a:xfrm>
              <a:off x="1924050" y="2762250"/>
              <a:ext cx="2038350" cy="2057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550" b="1" dirty="0"/>
                <a:t>RAPORLAR</a:t>
              </a:r>
            </a:p>
          </p:txBody>
        </p:sp>
        <p:sp>
          <p:nvSpPr>
            <p:cNvPr id="20" name="13 Oval"/>
            <p:cNvSpPr/>
            <p:nvPr/>
          </p:nvSpPr>
          <p:spPr>
            <a:xfrm>
              <a:off x="1581150" y="3448050"/>
              <a:ext cx="723900" cy="6667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r-TR" sz="27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CB6A9007-35B0-4EA5-B15C-B7BFBE6AA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6" name="Altbilgi Yer Tutucusu 2">
            <a:extLst>
              <a:ext uri="{FF2B5EF4-FFF2-40B4-BE49-F238E27FC236}">
                <a16:creationId xmlns:a16="http://schemas.microsoft.com/office/drawing/2014/main" id="{8BE46420-F01C-4F21-852C-139655C8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23" name="Başlık 1">
            <a:extLst>
              <a:ext uri="{FF2B5EF4-FFF2-40B4-BE49-F238E27FC236}">
                <a16:creationId xmlns:a16="http://schemas.microsoft.com/office/drawing/2014/main" id="{BEA73910-D655-4AB2-9A8A-B14B23E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294878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23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96" y="2659752"/>
            <a:ext cx="8741506" cy="290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3" y="1988527"/>
            <a:ext cx="8862697" cy="80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1"/>
          <p:cNvSpPr/>
          <p:nvPr/>
        </p:nvSpPr>
        <p:spPr>
          <a:xfrm>
            <a:off x="7765250" y="2796900"/>
            <a:ext cx="13261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</a:rPr>
              <a:t>5. SINIF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3067D98-C941-47F0-96EB-9CAB6F226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1" name="Altbilgi Yer Tutucusu 2">
            <a:extLst>
              <a:ext uri="{FF2B5EF4-FFF2-40B4-BE49-F238E27FC236}">
                <a16:creationId xmlns:a16="http://schemas.microsoft.com/office/drawing/2014/main" id="{CA941432-D06A-42A0-916B-5565CD5F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A546DD86-383F-4C16-8919-8A97F57D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83793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24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327" y="2046779"/>
            <a:ext cx="8474972" cy="1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452" y="4166314"/>
            <a:ext cx="4222612" cy="137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109" y="4166315"/>
            <a:ext cx="4291564" cy="137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1"/>
          <p:cNvSpPr/>
          <p:nvPr/>
        </p:nvSpPr>
        <p:spPr>
          <a:xfrm>
            <a:off x="293605" y="3815533"/>
            <a:ext cx="85060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</a:rPr>
              <a:t>		DOĞRU                                                            YANLIŞ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E1750C7-5B1B-466D-8CB4-C91D82C042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2" name="Altbilgi Yer Tutucusu 2">
            <a:extLst>
              <a:ext uri="{FF2B5EF4-FFF2-40B4-BE49-F238E27FC236}">
                <a16:creationId xmlns:a16="http://schemas.microsoft.com/office/drawing/2014/main" id="{22DF4607-0D06-4F44-940D-C789CDFB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4D4B8ED2-F64E-45BD-B8ED-70A6C6FD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1127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25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76" y="2073686"/>
            <a:ext cx="7753739" cy="7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838" y="2829381"/>
            <a:ext cx="7207899" cy="281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1"/>
          <p:cNvSpPr/>
          <p:nvPr/>
        </p:nvSpPr>
        <p:spPr>
          <a:xfrm>
            <a:off x="7753737" y="2165270"/>
            <a:ext cx="13261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</a:rPr>
              <a:t>8. SINIF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718584E-D433-4553-92E0-CA081CEDB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1" name="Altbilgi Yer Tutucusu 2">
            <a:extLst>
              <a:ext uri="{FF2B5EF4-FFF2-40B4-BE49-F238E27FC236}">
                <a16:creationId xmlns:a16="http://schemas.microsoft.com/office/drawing/2014/main" id="{6249FBFF-9486-4C35-A749-C4E61EC3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6" name="Başlık 1">
            <a:extLst>
              <a:ext uri="{FF2B5EF4-FFF2-40B4-BE49-F238E27FC236}">
                <a16:creationId xmlns:a16="http://schemas.microsoft.com/office/drawing/2014/main" id="{58CE56F5-16C3-48BF-B43C-1E5B6252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84130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26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722" y="2077124"/>
            <a:ext cx="8887279" cy="105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254" y="3514483"/>
            <a:ext cx="3259215" cy="182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741" y="3522148"/>
            <a:ext cx="3322136" cy="181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kdörtgen 1"/>
          <p:cNvSpPr/>
          <p:nvPr/>
        </p:nvSpPr>
        <p:spPr>
          <a:xfrm>
            <a:off x="633278" y="3129733"/>
            <a:ext cx="80096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</a:rPr>
              <a:t>		DOĞRU                                                            YANLIŞ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1EF53BA-7F9F-417E-83B9-B94639B59C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2" name="Altbilgi Yer Tutucusu 2">
            <a:extLst>
              <a:ext uri="{FF2B5EF4-FFF2-40B4-BE49-F238E27FC236}">
                <a16:creationId xmlns:a16="http://schemas.microsoft.com/office/drawing/2014/main" id="{D38B58CB-6789-4053-9C92-56FBA110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0BBE5306-5D25-44B6-819F-26F389FF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771540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27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893916" y="2180494"/>
            <a:ext cx="725573" cy="520537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4"/>
          <p:cNvSpPr/>
          <p:nvPr/>
        </p:nvSpPr>
        <p:spPr>
          <a:xfrm>
            <a:off x="805093" y="3808161"/>
            <a:ext cx="938540" cy="7267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1435" tIns="51435" rIns="51435" bIns="5143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Dikdörtgen 9"/>
          <p:cNvSpPr/>
          <p:nvPr/>
        </p:nvSpPr>
        <p:spPr>
          <a:xfrm>
            <a:off x="3226481" y="3248509"/>
            <a:ext cx="137805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r-TR" sz="1500" b="1" dirty="0">
                <a:solidFill>
                  <a:schemeClr val="bg1"/>
                </a:solidFill>
                <a:latin typeface="-apple-system"/>
              </a:rPr>
              <a:t>“Öğrenci Başarı İzleme Araştırması” </a:t>
            </a:r>
          </a:p>
        </p:txBody>
      </p:sp>
      <p:pic>
        <p:nvPicPr>
          <p:cNvPr id="57" name="Resim 56">
            <a:extLst>
              <a:ext uri="{FF2B5EF4-FFF2-40B4-BE49-F238E27FC236}">
                <a16:creationId xmlns:a16="http://schemas.microsoft.com/office/drawing/2014/main" id="{9C198792-CF78-44CE-8B1B-34E44BA0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60" name="Altbilgi Yer Tutucusu 2">
            <a:extLst>
              <a:ext uri="{FF2B5EF4-FFF2-40B4-BE49-F238E27FC236}">
                <a16:creationId xmlns:a16="http://schemas.microsoft.com/office/drawing/2014/main" id="{02FACD68-1DAB-4038-8918-2649D1A9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61" name="Başlık 1">
            <a:extLst>
              <a:ext uri="{FF2B5EF4-FFF2-40B4-BE49-F238E27FC236}">
                <a16:creationId xmlns:a16="http://schemas.microsoft.com/office/drawing/2014/main" id="{2343C3D6-5321-45A0-9D45-DE068E30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  <p:graphicFrame>
        <p:nvGraphicFramePr>
          <p:cNvPr id="58" name="İçerik Yer Tutucusu 5">
            <a:extLst>
              <a:ext uri="{FF2B5EF4-FFF2-40B4-BE49-F238E27FC236}">
                <a16:creationId xmlns:a16="http://schemas.microsoft.com/office/drawing/2014/main" id="{76AF4361-B78E-4E26-B11B-BA940BF30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885548"/>
              </p:ext>
            </p:extLst>
          </p:nvPr>
        </p:nvGraphicFramePr>
        <p:xfrm>
          <a:off x="301841" y="1587696"/>
          <a:ext cx="8842160" cy="4899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SEVİYE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SORU SAYISI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TARİH VE SAAT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4. Sınıflar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effectLst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Türkçe:15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Matematik:15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Fen Bilimleri:15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effectLst/>
                        </a:rPr>
                        <a:t>Toplam 45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 DK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16 Nisan 2019 Saat: 10.00 (İkili eğitim yapan okullarda Saat: 14.00)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75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7. Sınıflar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Türkçe:20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Matematik:20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Fen Bilimleri:20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effectLst/>
                        </a:rPr>
                        <a:t>Toplam 60 Soru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80 DK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16 Nisan 2019 Saat: 10.00 (İkili eğitim yapan okullarda Saat: 14.00)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88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727529C-F8E3-4172-8C94-3F98A403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28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6BB7AE41-647E-45F0-94B5-4D6D4DB1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99" y="299685"/>
            <a:ext cx="6333139" cy="1282700"/>
          </a:xfrm>
        </p:spPr>
        <p:txBody>
          <a:bodyPr>
            <a:noAutofit/>
          </a:bodyPr>
          <a:lstStyle/>
          <a:p>
            <a:r>
              <a:rPr lang="tr-TR" sz="1800" dirty="0"/>
              <a:t>İLÇE MİLLİ EĞİTİM MÜDÜRLÜKLERİNİN VE OKUL MÜDÜRLERİNİN</a:t>
            </a:r>
            <a:br>
              <a:rPr lang="tr-TR" sz="1800" dirty="0"/>
            </a:br>
            <a:r>
              <a:rPr lang="tr-TR" sz="1800" dirty="0"/>
              <a:t>YAPACAĞI İŞ VE İŞLEMLER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4A6D5E1-7A90-433E-9AC6-37D6747BE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99685"/>
            <a:ext cx="1202440" cy="1257653"/>
          </a:xfrm>
          <a:prstGeom prst="rect">
            <a:avLst/>
          </a:prstGeom>
        </p:spPr>
      </p:pic>
      <p:sp>
        <p:nvSpPr>
          <p:cNvPr id="8" name="Altbilgi Yer Tutucusu 2">
            <a:extLst>
              <a:ext uri="{FF2B5EF4-FFF2-40B4-BE49-F238E27FC236}">
                <a16:creationId xmlns:a16="http://schemas.microsoft.com/office/drawing/2014/main" id="{89942C52-87CF-4AC4-A29E-05CAFB8B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09D12D2B-4961-40AA-9953-D07B1883C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629346"/>
            <a:ext cx="8344543" cy="45288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070C0"/>
                </a:solidFill>
              </a:rPr>
              <a:t>Sorumlu şube müdürü başkanlığında </a:t>
            </a:r>
            <a:r>
              <a:rPr lang="tr-TR" b="1" dirty="0">
                <a:solidFill>
                  <a:srgbClr val="0070C0"/>
                </a:solidFill>
              </a:rPr>
              <a:t>İlçe Sınav Yürütme Komisyonu </a:t>
            </a:r>
            <a:r>
              <a:rPr lang="tr-TR" dirty="0">
                <a:solidFill>
                  <a:srgbClr val="0070C0"/>
                </a:solidFill>
              </a:rPr>
              <a:t>kurulacaktır.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70C0"/>
                </a:solidFill>
              </a:rPr>
              <a:t>Resmî okullarda, okul müdürünün başkanlığında üç kişiden oluşan </a:t>
            </a:r>
            <a:r>
              <a:rPr lang="tr-TR" b="1" dirty="0">
                <a:solidFill>
                  <a:srgbClr val="0070C0"/>
                </a:solidFill>
              </a:rPr>
              <a:t>Bina Sınav Komisyonu </a:t>
            </a:r>
            <a:r>
              <a:rPr lang="tr-TR" dirty="0">
                <a:solidFill>
                  <a:srgbClr val="0070C0"/>
                </a:solidFill>
              </a:rPr>
              <a:t>kurulacaktır.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70C0"/>
                </a:solidFill>
              </a:rPr>
              <a:t>Uygulanan testte bulunan derslerin haricindeki branş öğretmenlerinden gözetmen belirlenmesi esas alınacaktır.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070C0"/>
                </a:solidFill>
              </a:rPr>
              <a:t>Uygulama sırasında eğitim - öğretim devam edecektir.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tr-TR" b="1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21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11E45A-8BF8-461D-B349-4448B72A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Salon Yoklama Listelerinde ismi olmayan öğrencilere yedek optik form vererek tüm bilgilerini kodlamalarını sağlar.</a:t>
            </a:r>
          </a:p>
          <a:p>
            <a:r>
              <a:rPr lang="tr-TR" b="1" dirty="0">
                <a:solidFill>
                  <a:srgbClr val="0070C0"/>
                </a:solidFill>
              </a:rPr>
              <a:t>Kitapçıklar,</a:t>
            </a:r>
            <a:r>
              <a:rPr lang="tr-TR" dirty="0">
                <a:solidFill>
                  <a:srgbClr val="0070C0"/>
                </a:solidFill>
              </a:rPr>
              <a:t> sınav bitiminde toplanarak okul idareleri tarafından muhafaza edilecek.</a:t>
            </a:r>
          </a:p>
          <a:p>
            <a:r>
              <a:rPr lang="tr-TR" dirty="0">
                <a:solidFill>
                  <a:srgbClr val="0070C0"/>
                </a:solidFill>
              </a:rPr>
              <a:t>İlçe Sınav Yürütme Komisyonu, Öğrenci Başarı İzleme Araştırması evraklarını </a:t>
            </a:r>
            <a:r>
              <a:rPr lang="tr-TR" b="1" dirty="0">
                <a:solidFill>
                  <a:srgbClr val="0070C0"/>
                </a:solidFill>
              </a:rPr>
              <a:t>16 Nisan 2019 Salı günü 17.00’e kadar </a:t>
            </a:r>
            <a:r>
              <a:rPr lang="tr-TR" dirty="0">
                <a:solidFill>
                  <a:srgbClr val="0070C0"/>
                </a:solidFill>
              </a:rPr>
              <a:t>İlçe Milli Eğitim müdürlüklerine teslim edecektir. İl merkezindeki okullar ise Ölçme Değerlendirme Merkezine teslim edecektir.</a:t>
            </a:r>
          </a:p>
          <a:p>
            <a:endParaRPr lang="tr-TR" dirty="0">
              <a:solidFill>
                <a:srgbClr val="0070C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C700BA-A577-4970-AA97-C9468361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29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6A9222AB-F16C-4662-9125-7C31E33A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48" y="731833"/>
            <a:ext cx="6883554" cy="422261"/>
          </a:xfrm>
        </p:spPr>
        <p:txBody>
          <a:bodyPr>
            <a:noAutofit/>
          </a:bodyPr>
          <a:lstStyle/>
          <a:p>
            <a:r>
              <a:rPr lang="tr-TR" sz="1800" dirty="0"/>
              <a:t>İLÇE MİLLİ EĞİTİM MÜDÜRLÜKLERİNİN VE OKUL MÜDÜRLERİNİN</a:t>
            </a:r>
            <a:br>
              <a:rPr lang="tr-TR" sz="1800" dirty="0"/>
            </a:br>
            <a:r>
              <a:rPr lang="tr-TR" sz="1800" dirty="0"/>
              <a:t>YAPACAĞI İŞ VE İŞLEMLER</a:t>
            </a:r>
          </a:p>
        </p:txBody>
      </p:sp>
      <p:sp>
        <p:nvSpPr>
          <p:cNvPr id="7" name="Altbilgi Yer Tutucusu 2">
            <a:extLst>
              <a:ext uri="{FF2B5EF4-FFF2-40B4-BE49-F238E27FC236}">
                <a16:creationId xmlns:a16="http://schemas.microsoft.com/office/drawing/2014/main" id="{B64E6F6B-1CFF-4830-9E43-11B0F55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4F9246-43A5-47C8-BCDC-1A3C24848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314136"/>
            <a:ext cx="1202440" cy="12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B201BB-15CF-4D05-A00A-BE0E4F3D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YOZGAT İL MİLLİ EĞİTİM MÜDÜRLÜĞÜ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4C2B457B-D38B-4F9A-BDB0-7044A8FD7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8" y="1603279"/>
            <a:ext cx="4722092" cy="4731561"/>
          </a:xfr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635015-49A3-4DF6-83C1-189EF55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3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619268F-AE42-4F05-BA2E-CBC65266F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9" y="1603279"/>
            <a:ext cx="4152120" cy="335046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310E5C8-D517-44E9-B0F9-84D7F6734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941560" y="345626"/>
            <a:ext cx="1202440" cy="1257653"/>
          </a:xfrm>
          <a:prstGeom prst="rect">
            <a:avLst/>
          </a:prstGeom>
        </p:spPr>
      </p:pic>
      <p:sp>
        <p:nvSpPr>
          <p:cNvPr id="11" name="Altbilgi Yer Tutucusu 2">
            <a:extLst>
              <a:ext uri="{FF2B5EF4-FFF2-40B4-BE49-F238E27FC236}">
                <a16:creationId xmlns:a16="http://schemas.microsoft.com/office/drawing/2014/main" id="{B7D1A281-3EE5-4420-AB62-655C3DB2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</p:spTree>
    <p:extLst>
      <p:ext uri="{BB962C8B-B14F-4D97-AF65-F5344CB8AC3E}">
        <p14:creationId xmlns:p14="http://schemas.microsoft.com/office/powerpoint/2010/main" val="4262353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9" y="1625701"/>
            <a:ext cx="3394209" cy="398262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30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" name="Altbilgi Yer Tutucusu 2">
            <a:extLst>
              <a:ext uri="{FF2B5EF4-FFF2-40B4-BE49-F238E27FC236}">
                <a16:creationId xmlns:a16="http://schemas.microsoft.com/office/drawing/2014/main" id="{B64E6F6B-1CFF-4830-9E43-11B0F55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BBE5306-5D25-44B6-819F-26F389FF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776" y="259238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718584E-D433-4553-92E0-CA081CEDB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58845" y="265071"/>
            <a:ext cx="1202440" cy="125765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08" y="1831945"/>
            <a:ext cx="2524477" cy="55252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66" y="2456480"/>
            <a:ext cx="5439534" cy="55252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08" y="3081015"/>
            <a:ext cx="5515745" cy="58110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49" y="3662121"/>
            <a:ext cx="5630061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4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39346" y="2313990"/>
            <a:ext cx="43387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100" dirty="0">
              <a:solidFill>
                <a:srgbClr val="FF0000"/>
              </a:solidFill>
            </a:endParaRPr>
          </a:p>
          <a:p>
            <a:r>
              <a:rPr lang="tr-TR" sz="2100" dirty="0">
                <a:solidFill>
                  <a:srgbClr val="FF0000"/>
                </a:solidFill>
              </a:rPr>
              <a:t>Türkçe, Matematik, Fen Bilimleri 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Derslerinden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100" dirty="0">
                <a:solidFill>
                  <a:srgbClr val="FF0000"/>
                </a:solidFill>
              </a:rPr>
              <a:t>4, 7 ve 10. sınıf 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düzeylerinde herhangi bir notlandırma olmaksızın yapılmaktadır. </a:t>
            </a:r>
          </a:p>
          <a:p>
            <a:endParaRPr lang="tr-TR" sz="2100" dirty="0">
              <a:solidFill>
                <a:srgbClr val="FF0000"/>
              </a:solidFill>
            </a:endParaRPr>
          </a:p>
          <a:p>
            <a:endParaRPr lang="tr-TR" sz="2100" dirty="0">
              <a:solidFill>
                <a:srgbClr val="00B0F0"/>
              </a:solidFill>
            </a:endParaRPr>
          </a:p>
          <a:p>
            <a:endParaRPr lang="tr-TR" sz="2100" dirty="0"/>
          </a:p>
        </p:txBody>
      </p:sp>
      <p:sp>
        <p:nvSpPr>
          <p:cNvPr id="8" name="22 Yuvarlatılmış Dikdörtgen"/>
          <p:cNvSpPr/>
          <p:nvPr/>
        </p:nvSpPr>
        <p:spPr>
          <a:xfrm>
            <a:off x="344931" y="2671652"/>
            <a:ext cx="1945432" cy="12316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/>
              <a:t>Yeni Nesil Sorular</a:t>
            </a:r>
          </a:p>
        </p:txBody>
      </p:sp>
      <p:sp>
        <p:nvSpPr>
          <p:cNvPr id="9" name="23 Yuvarlatılmış Dikdörtgen"/>
          <p:cNvSpPr/>
          <p:nvPr/>
        </p:nvSpPr>
        <p:spPr>
          <a:xfrm>
            <a:off x="2486305" y="2687979"/>
            <a:ext cx="1903445" cy="12013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/>
              <a:t>Okul Bazlı Değerlendirme</a:t>
            </a:r>
          </a:p>
        </p:txBody>
      </p:sp>
      <p:sp>
        <p:nvSpPr>
          <p:cNvPr id="10" name="24 Yuvarlatılmış Dikdörtgen"/>
          <p:cNvSpPr/>
          <p:nvPr/>
        </p:nvSpPr>
        <p:spPr>
          <a:xfrm>
            <a:off x="358927" y="4015261"/>
            <a:ext cx="2043404" cy="121764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/>
              <a:t>Öğrenci ve Paydaşlara Geribildirim</a:t>
            </a:r>
          </a:p>
        </p:txBody>
      </p:sp>
      <p:sp>
        <p:nvSpPr>
          <p:cNvPr id="11" name="25 Yuvarlatılmış Dikdörtgen"/>
          <p:cNvSpPr/>
          <p:nvPr/>
        </p:nvSpPr>
        <p:spPr>
          <a:xfrm>
            <a:off x="2535292" y="4064245"/>
            <a:ext cx="1910443" cy="114066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00" dirty="0"/>
              <a:t>Öğrenci Öğretmen ve Yönetici Anketleri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383458" y="2071616"/>
            <a:ext cx="87605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350" dirty="0">
                <a:solidFill>
                  <a:srgbClr val="0070C0"/>
                </a:solidFill>
              </a:rPr>
              <a:t>Ana amaç öğrencinin, öğretmenin, okul yönetiminin desteklenmesi ve işinin kolaylaştırılmasıdır. Tüm paydaşlar eğitim öğretim etkinliği süresince somut verilerle desteklenmektedir.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7520C48B-9CBA-4B8E-8D6A-E2A9AEB9A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4" name="Altbilgi Yer Tutucusu 2">
            <a:extLst>
              <a:ext uri="{FF2B5EF4-FFF2-40B4-BE49-F238E27FC236}">
                <a16:creationId xmlns:a16="http://schemas.microsoft.com/office/drawing/2014/main" id="{1196929B-ED51-475C-BCA2-11FFEC78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F9DEE202-0330-4908-AF05-2C45AB85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70245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5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42925" y="2224211"/>
            <a:ext cx="81867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srgbClr val="FF0000"/>
                </a:solidFill>
              </a:rPr>
              <a:t>SÜREÇ ve SONUÇ ODAKLI BÜTÜNSEL YAKLAŞIM</a:t>
            </a:r>
          </a:p>
          <a:p>
            <a:pPr algn="ctr"/>
            <a:endParaRPr lang="tr-TR" sz="21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Bu tür sistemler; 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öğrenme sürecini geri bildirimlerle yapılandıran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ve öğrencinin yapılandırılmış bu süreç içinde gösterdiği performansı ölçen sistemlerdir.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Süreç odaklı ölçme ve değerlendirme sistemi; </a:t>
            </a:r>
            <a:r>
              <a:rPr lang="tr-TR" sz="2100" b="1" dirty="0">
                <a:solidFill>
                  <a:schemeClr val="accent1">
                    <a:lumMod val="75000"/>
                  </a:schemeClr>
                </a:solidFill>
              </a:rPr>
              <a:t>öğrencinin ne kadar bildiğini değil, neleri öğrenip neleri öğrenemediğini teşhis eden ve öğrenme eksiklerini gidermek için iyileştirme süreci</a:t>
            </a: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 hazırlayan sistemdir.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21414C4-285D-4A57-A417-C765F7B3C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7" name="Altbilgi Yer Tutucusu 2">
            <a:extLst>
              <a:ext uri="{FF2B5EF4-FFF2-40B4-BE49-F238E27FC236}">
                <a16:creationId xmlns:a16="http://schemas.microsoft.com/office/drawing/2014/main" id="{903C90E9-7F1E-4CCB-A8FF-79B1BA8F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BC433259-F199-4CB8-82DA-77E3B954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40227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6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1865" y="2324113"/>
            <a:ext cx="812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srgbClr val="FF0000"/>
                </a:solidFill>
              </a:rPr>
              <a:t>SÜREÇ ve SONUÇ ODAKLI BÜTÜNSEL YAKLAŞIM</a:t>
            </a:r>
            <a:br>
              <a:rPr lang="tr-TR" sz="2100" b="1" dirty="0"/>
            </a:b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Doğru verilerle tüm paydaşların doğru karar almasının desteklenmesi </a:t>
            </a:r>
          </a:p>
          <a:p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7 Oval"/>
          <p:cNvSpPr/>
          <p:nvPr/>
        </p:nvSpPr>
        <p:spPr>
          <a:xfrm>
            <a:off x="327213" y="3862986"/>
            <a:ext cx="2639812" cy="14173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Eksikliklerin tespit edilmesi</a:t>
            </a:r>
          </a:p>
        </p:txBody>
      </p:sp>
      <p:sp>
        <p:nvSpPr>
          <p:cNvPr id="7" name="12 Oval"/>
          <p:cNvSpPr/>
          <p:nvPr/>
        </p:nvSpPr>
        <p:spPr>
          <a:xfrm>
            <a:off x="3425216" y="3851323"/>
            <a:ext cx="2639812" cy="14173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Geribildirim verilmesi</a:t>
            </a:r>
          </a:p>
        </p:txBody>
      </p:sp>
      <p:sp>
        <p:nvSpPr>
          <p:cNvPr id="8" name="13 Oval"/>
          <p:cNvSpPr/>
          <p:nvPr/>
        </p:nvSpPr>
        <p:spPr>
          <a:xfrm>
            <a:off x="6504188" y="3825664"/>
            <a:ext cx="2639812" cy="14173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Sürecin iyileştirilmesi</a:t>
            </a:r>
          </a:p>
        </p:txBody>
      </p:sp>
      <p:sp>
        <p:nvSpPr>
          <p:cNvPr id="9" name="14 Sağ Ok"/>
          <p:cNvSpPr/>
          <p:nvPr/>
        </p:nvSpPr>
        <p:spPr>
          <a:xfrm>
            <a:off x="3027792" y="4352843"/>
            <a:ext cx="280926" cy="363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sp>
        <p:nvSpPr>
          <p:cNvPr id="10" name="15 Sağ Ok"/>
          <p:cNvSpPr/>
          <p:nvPr/>
        </p:nvSpPr>
        <p:spPr>
          <a:xfrm>
            <a:off x="6101344" y="4299192"/>
            <a:ext cx="280926" cy="363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14E14198-3B01-4EED-8EA9-F7141FF3C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2" name="Altbilgi Yer Tutucusu 2">
            <a:extLst>
              <a:ext uri="{FF2B5EF4-FFF2-40B4-BE49-F238E27FC236}">
                <a16:creationId xmlns:a16="http://schemas.microsoft.com/office/drawing/2014/main" id="{130D9723-F753-4D45-BB0E-CCE84E13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848C4EBD-F757-4429-AB73-EB1EA576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604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7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0166" y="2307398"/>
            <a:ext cx="83070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Kolaylaştırıcıdır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Süreci iyileştirir, hızlandırır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Öğretmenin gelişimine olanak sağlar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Öğrencilere bireysel performanslarına ilişkin karar vermelerine yardımcı olur öğrenme sorumluluklarını gösterir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CA7F925-D613-42B0-8799-49C5ACE46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7" name="Altbilgi Yer Tutucusu 2">
            <a:extLst>
              <a:ext uri="{FF2B5EF4-FFF2-40B4-BE49-F238E27FC236}">
                <a16:creationId xmlns:a16="http://schemas.microsoft.com/office/drawing/2014/main" id="{4717ECD7-35B1-4611-84A3-E9C9BD28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CC21E2D6-410C-419E-BDE6-924E8897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177968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8</a:t>
            </a:fld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04850" y="2312579"/>
            <a:ext cx="797152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Telafi ve destekleme sürecini başlatır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Paydaşlara ve ailelere öğrenme süreci ile ilgili anlamlı veriler sunar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>
                <a:solidFill>
                  <a:schemeClr val="accent1">
                    <a:lumMod val="75000"/>
                  </a:schemeClr>
                </a:solidFill>
              </a:rPr>
              <a:t>Eğitim sistemi ve eğitim politikaları açısından kritik bilgiler içeren veri ve raporlar sağlanır.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1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68DBC9-DD68-4493-BB03-23A7CF27C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7" name="Altbilgi Yer Tutucusu 2">
            <a:extLst>
              <a:ext uri="{FF2B5EF4-FFF2-40B4-BE49-F238E27FC236}">
                <a16:creationId xmlns:a16="http://schemas.microsoft.com/office/drawing/2014/main" id="{9DD38706-BB08-4529-9278-39FE2180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DA977389-64A8-4C2C-8B62-5E3179CF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4068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83-1643-4951-A9B1-4FBC0FFAC7A2}" type="slidenum">
              <a:rPr lang="tr-TR" smtClean="0">
                <a:solidFill>
                  <a:prstClr val="white"/>
                </a:solidFill>
              </a:rPr>
              <a:pPr/>
              <a:t>9</a:t>
            </a:fld>
            <a:endParaRPr lang="tr-TR" dirty="0">
              <a:solidFill>
                <a:prstClr val="white"/>
              </a:solidFill>
            </a:endParaRPr>
          </a:p>
        </p:txBody>
      </p:sp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61214"/>
              </p:ext>
            </p:extLst>
          </p:nvPr>
        </p:nvGraphicFramePr>
        <p:xfrm>
          <a:off x="1857375" y="2161281"/>
          <a:ext cx="5514975" cy="342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7"/>
          <p:cNvSpPr/>
          <p:nvPr/>
        </p:nvSpPr>
        <p:spPr>
          <a:xfrm>
            <a:off x="433758" y="2514615"/>
            <a:ext cx="1620371" cy="128419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tr-TR" sz="1500" b="1" dirty="0">
                <a:solidFill>
                  <a:prstClr val="white"/>
                </a:solidFill>
                <a:latin typeface="Calibri" panose="020F0502020204030204"/>
              </a:rPr>
              <a:t>İzleme Sınavı</a:t>
            </a:r>
          </a:p>
        </p:txBody>
      </p:sp>
      <p:sp>
        <p:nvSpPr>
          <p:cNvPr id="7" name="Dikdörtgen 8"/>
          <p:cNvSpPr/>
          <p:nvPr/>
        </p:nvSpPr>
        <p:spPr>
          <a:xfrm>
            <a:off x="6952130" y="2371740"/>
            <a:ext cx="1989189" cy="128419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tr-TR" sz="1500" b="1" dirty="0">
                <a:solidFill>
                  <a:prstClr val="white"/>
                </a:solidFill>
                <a:latin typeface="Calibri" panose="020F0502020204030204"/>
              </a:rPr>
              <a:t>Karne</a:t>
            </a:r>
          </a:p>
          <a:p>
            <a:pPr algn="ctr" defTabSz="685800">
              <a:defRPr/>
            </a:pPr>
            <a:r>
              <a:rPr lang="tr-TR" sz="1500" b="1" dirty="0">
                <a:solidFill>
                  <a:prstClr val="white"/>
                </a:solidFill>
                <a:latin typeface="Calibri" panose="020F0502020204030204"/>
              </a:rPr>
              <a:t>(Öğrenci, öğretmen, okul)</a:t>
            </a:r>
          </a:p>
        </p:txBody>
      </p:sp>
      <p:sp>
        <p:nvSpPr>
          <p:cNvPr id="8" name="Dikdörtgen 9"/>
          <p:cNvSpPr/>
          <p:nvPr/>
        </p:nvSpPr>
        <p:spPr>
          <a:xfrm>
            <a:off x="7003262" y="3965218"/>
            <a:ext cx="1909482" cy="140521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1500" b="1" dirty="0">
                <a:solidFill>
                  <a:prstClr val="white"/>
                </a:solidFill>
              </a:rPr>
              <a:t>Raporlama</a:t>
            </a:r>
          </a:p>
          <a:p>
            <a:pPr lvl="0" algn="ctr">
              <a:defRPr/>
            </a:pPr>
            <a:r>
              <a:rPr lang="tr-TR" sz="1500" b="1" dirty="0">
                <a:solidFill>
                  <a:prstClr val="white"/>
                </a:solidFill>
              </a:rPr>
              <a:t>(ilçe, il, Türkiye)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BF3E80B-A322-46F6-B3B8-9203F69A23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1"/>
          <a:stretch/>
        </p:blipFill>
        <p:spPr>
          <a:xfrm>
            <a:off x="7762049" y="242226"/>
            <a:ext cx="1202440" cy="1257653"/>
          </a:xfrm>
          <a:prstGeom prst="rect">
            <a:avLst/>
          </a:prstGeom>
        </p:spPr>
      </p:pic>
      <p:sp>
        <p:nvSpPr>
          <p:cNvPr id="10" name="Altbilgi Yer Tutucusu 2">
            <a:extLst>
              <a:ext uri="{FF2B5EF4-FFF2-40B4-BE49-F238E27FC236}">
                <a16:creationId xmlns:a16="http://schemas.microsoft.com/office/drawing/2014/main" id="{635A4194-EDAD-4A44-B47E-09C6E71C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933" y="6453336"/>
            <a:ext cx="8875482" cy="288032"/>
          </a:xfrm>
        </p:spPr>
        <p:txBody>
          <a:bodyPr/>
          <a:lstStyle/>
          <a:p>
            <a:r>
              <a:rPr lang="tr-TR" dirty="0"/>
              <a:t>YOZGAT ÖLÇME DEĞERLENDİRME MERKEZİ         </a:t>
            </a:r>
            <a:r>
              <a:rPr lang="tr-TR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http://yozgatodm.meb.gov.tr/</a:t>
            </a:r>
            <a:r>
              <a:rPr lang="tr-TR" dirty="0"/>
              <a:t>         </a:t>
            </a:r>
            <a:r>
              <a:rPr lang="tr-TR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odm66@meb.gov.tr</a:t>
            </a:r>
            <a:r>
              <a:rPr lang="tr-TR" dirty="0"/>
              <a:t>         (0354) 280 6618-6676</a:t>
            </a:r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8C208830-E36A-44B3-B19F-4D167855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0042"/>
            <a:ext cx="7128792" cy="1282154"/>
          </a:xfrm>
        </p:spPr>
        <p:txBody>
          <a:bodyPr>
            <a:normAutofit/>
          </a:bodyPr>
          <a:lstStyle/>
          <a:p>
            <a:r>
              <a:rPr lang="tr-TR" dirty="0"/>
              <a:t>ÖĞRENCİ BAŞARI İZLEME ARAŞTIRMASI</a:t>
            </a:r>
          </a:p>
        </p:txBody>
      </p:sp>
    </p:spTree>
    <p:extLst>
      <p:ext uri="{BB962C8B-B14F-4D97-AF65-F5344CB8AC3E}">
        <p14:creationId xmlns:p14="http://schemas.microsoft.com/office/powerpoint/2010/main" val="36364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owerpoint Sunu Şablonu KırmızI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ÖDM SUNU.pptx" id="{047443F4-A622-4513-B858-2332295CF8C0}" vid="{252AB53B-3ED9-4B54-A215-D74134E80BE6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ÖDM SUNU</Template>
  <TotalTime>1599</TotalTime>
  <Words>1761</Words>
  <Application>Microsoft Office PowerPoint</Application>
  <PresentationFormat>Ekran Gösterisi (4:3)</PresentationFormat>
  <Paragraphs>271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-apple-system</vt:lpstr>
      <vt:lpstr>Arial</vt:lpstr>
      <vt:lpstr>Calibri</vt:lpstr>
      <vt:lpstr>Garamond</vt:lpstr>
      <vt:lpstr>Powerpoint Sunu Şablonu KırmızIı</vt:lpstr>
      <vt:lpstr>YOZGAT  İL MİLLİ EĞİTİM MÜDÜRLÜĞÜ</vt:lpstr>
      <vt:lpstr>YOZGAT İL MİLLİ EĞİTİM MÜDÜRLÜĞÜ</vt:lpstr>
      <vt:lpstr>YOZGAT İL MİLLİ EĞİTİM MÜDÜRLÜĞÜ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ÖĞRENCİ BAŞARI İZLEME ARAŞTIRMASI</vt:lpstr>
      <vt:lpstr>İLÇE MİLLİ EĞİTİM MÜDÜRLÜKLERİNİN VE OKUL MÜDÜRLERİNİN YAPACAĞI İŞ VE İŞLEMLER</vt:lpstr>
      <vt:lpstr>İLÇE MİLLİ EĞİTİM MÜDÜRLÜKLERİNİN VE OKUL MÜDÜRLERİNİN YAPACAĞI İŞ VE İŞLEMLER</vt:lpstr>
      <vt:lpstr>ÖĞRENCİ BAŞARI İZLEME ARAŞTIRMASI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kemal2</dc:creator>
  <cp:lastModifiedBy>FATİH_2</cp:lastModifiedBy>
  <cp:revision>136</cp:revision>
  <cp:lastPrinted>2019-04-11T10:18:30Z</cp:lastPrinted>
  <dcterms:created xsi:type="dcterms:W3CDTF">2019-01-15T21:03:29Z</dcterms:created>
  <dcterms:modified xsi:type="dcterms:W3CDTF">2019-04-15T05:59:27Z</dcterms:modified>
</cp:coreProperties>
</file>