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56" r:id="rId2"/>
    <p:sldId id="257" r:id="rId3"/>
    <p:sldId id="266" r:id="rId4"/>
    <p:sldId id="267" r:id="rId5"/>
    <p:sldId id="268" r:id="rId6"/>
    <p:sldId id="293" r:id="rId7"/>
    <p:sldId id="269" r:id="rId8"/>
    <p:sldId id="270" r:id="rId9"/>
    <p:sldId id="271" r:id="rId10"/>
    <p:sldId id="272" r:id="rId11"/>
    <p:sldId id="273" r:id="rId12"/>
    <p:sldId id="274" r:id="rId13"/>
    <p:sldId id="276" r:id="rId14"/>
    <p:sldId id="285" r:id="rId15"/>
    <p:sldId id="277" r:id="rId16"/>
    <p:sldId id="289" r:id="rId17"/>
    <p:sldId id="278" r:id="rId18"/>
    <p:sldId id="279" r:id="rId19"/>
    <p:sldId id="280" r:id="rId20"/>
    <p:sldId id="275" r:id="rId21"/>
    <p:sldId id="281" r:id="rId22"/>
    <p:sldId id="282" r:id="rId23"/>
    <p:sldId id="283" r:id="rId24"/>
    <p:sldId id="284" r:id="rId25"/>
    <p:sldId id="258" r:id="rId26"/>
    <p:sldId id="291" r:id="rId27"/>
    <p:sldId id="262" r:id="rId28"/>
    <p:sldId id="288" r:id="rId29"/>
    <p:sldId id="261" r:id="rId30"/>
    <p:sldId id="286" r:id="rId31"/>
    <p:sldId id="287" r:id="rId32"/>
    <p:sldId id="290" r:id="rId33"/>
    <p:sldId id="292"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40C541D-362C-537B-EF45-6318A099DF1A}" name="FATIHA" initials="F" userId="FATIHA" providerId="Non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0DB25D-CFC9-4AF0-BCE0-DD4F0B366D2F}" type="doc">
      <dgm:prSet loTypeId="urn:microsoft.com/office/officeart/2005/8/layout/hierarchy1" loCatId="hierarchy" qsTypeId="urn:microsoft.com/office/officeart/2005/8/quickstyle/simple2" qsCatId="simple" csTypeId="urn:microsoft.com/office/officeart/2005/8/colors/accent1_2" csCatId="accent1"/>
      <dgm:spPr/>
      <dgm:t>
        <a:bodyPr/>
        <a:lstStyle/>
        <a:p>
          <a:endParaRPr lang="en-US"/>
        </a:p>
      </dgm:t>
    </dgm:pt>
    <dgm:pt modelId="{93CF2348-9609-4CFD-AEDB-62AACB4FF2A1}">
      <dgm:prSet/>
      <dgm:spPr/>
      <dgm:t>
        <a:bodyPr/>
        <a:lstStyle/>
        <a:p>
          <a:r>
            <a:rPr lang="tr-TR"/>
            <a:t>Sabit hatalar</a:t>
          </a:r>
          <a:endParaRPr lang="en-US"/>
        </a:p>
      </dgm:t>
    </dgm:pt>
    <dgm:pt modelId="{1832BAF3-19CF-4C0E-AE2C-A31F79C6D7A8}" type="parTrans" cxnId="{D908D009-62A1-4B5B-85CE-2DBC9EC88DD8}">
      <dgm:prSet/>
      <dgm:spPr/>
      <dgm:t>
        <a:bodyPr/>
        <a:lstStyle/>
        <a:p>
          <a:endParaRPr lang="en-US"/>
        </a:p>
      </dgm:t>
    </dgm:pt>
    <dgm:pt modelId="{B6F05220-A276-4D09-8264-BAA0AB7262B1}" type="sibTrans" cxnId="{D908D009-62A1-4B5B-85CE-2DBC9EC88DD8}">
      <dgm:prSet/>
      <dgm:spPr/>
      <dgm:t>
        <a:bodyPr/>
        <a:lstStyle/>
        <a:p>
          <a:endParaRPr lang="en-US"/>
        </a:p>
      </dgm:t>
    </dgm:pt>
    <dgm:pt modelId="{2C824616-55DF-4EA7-9A3B-2D439BAA8825}">
      <dgm:prSet/>
      <dgm:spPr/>
      <dgm:t>
        <a:bodyPr/>
        <a:lstStyle/>
        <a:p>
          <a:r>
            <a:rPr lang="tr-TR"/>
            <a:t>Sistematik hata</a:t>
          </a:r>
          <a:endParaRPr lang="en-US"/>
        </a:p>
      </dgm:t>
    </dgm:pt>
    <dgm:pt modelId="{1194519F-E145-4B70-84B1-34C7298E9E13}" type="parTrans" cxnId="{71045AE1-21E0-4DC1-A15B-DEBFEB744DD3}">
      <dgm:prSet/>
      <dgm:spPr/>
      <dgm:t>
        <a:bodyPr/>
        <a:lstStyle/>
        <a:p>
          <a:endParaRPr lang="en-US"/>
        </a:p>
      </dgm:t>
    </dgm:pt>
    <dgm:pt modelId="{37BA1817-4C2F-41DA-94F9-F0DBFF48165F}" type="sibTrans" cxnId="{71045AE1-21E0-4DC1-A15B-DEBFEB744DD3}">
      <dgm:prSet/>
      <dgm:spPr/>
      <dgm:t>
        <a:bodyPr/>
        <a:lstStyle/>
        <a:p>
          <a:endParaRPr lang="en-US"/>
        </a:p>
      </dgm:t>
    </dgm:pt>
    <dgm:pt modelId="{DFDF3CAB-6937-4A20-A2A9-26FB750E4991}">
      <dgm:prSet/>
      <dgm:spPr/>
      <dgm:t>
        <a:bodyPr/>
        <a:lstStyle/>
        <a:p>
          <a:r>
            <a:rPr lang="tr-TR"/>
            <a:t>Tesadüfi hata</a:t>
          </a:r>
          <a:endParaRPr lang="en-US"/>
        </a:p>
      </dgm:t>
    </dgm:pt>
    <dgm:pt modelId="{89017251-9B01-48C8-BE0A-354E55DEDC85}" type="parTrans" cxnId="{FD462E75-4262-40FC-8201-F847F83A3567}">
      <dgm:prSet/>
      <dgm:spPr/>
      <dgm:t>
        <a:bodyPr/>
        <a:lstStyle/>
        <a:p>
          <a:endParaRPr lang="en-US"/>
        </a:p>
      </dgm:t>
    </dgm:pt>
    <dgm:pt modelId="{91D2062C-19D5-41B5-BCF4-AB07FA8CF84C}" type="sibTrans" cxnId="{FD462E75-4262-40FC-8201-F847F83A3567}">
      <dgm:prSet/>
      <dgm:spPr/>
      <dgm:t>
        <a:bodyPr/>
        <a:lstStyle/>
        <a:p>
          <a:endParaRPr lang="en-US"/>
        </a:p>
      </dgm:t>
    </dgm:pt>
    <dgm:pt modelId="{E61418AC-31B1-4D58-8877-0BE2958D73AF}" type="pres">
      <dgm:prSet presAssocID="{FE0DB25D-CFC9-4AF0-BCE0-DD4F0B366D2F}" presName="hierChild1" presStyleCnt="0">
        <dgm:presLayoutVars>
          <dgm:chPref val="1"/>
          <dgm:dir/>
          <dgm:animOne val="branch"/>
          <dgm:animLvl val="lvl"/>
          <dgm:resizeHandles/>
        </dgm:presLayoutVars>
      </dgm:prSet>
      <dgm:spPr/>
    </dgm:pt>
    <dgm:pt modelId="{7B85A6B3-D13E-4112-9387-2268978B5429}" type="pres">
      <dgm:prSet presAssocID="{93CF2348-9609-4CFD-AEDB-62AACB4FF2A1}" presName="hierRoot1" presStyleCnt="0"/>
      <dgm:spPr/>
    </dgm:pt>
    <dgm:pt modelId="{66F32603-DF34-4AEB-9514-D695BB878869}" type="pres">
      <dgm:prSet presAssocID="{93CF2348-9609-4CFD-AEDB-62AACB4FF2A1}" presName="composite" presStyleCnt="0"/>
      <dgm:spPr/>
    </dgm:pt>
    <dgm:pt modelId="{16D883EE-E523-43A3-B1C2-8D9AE728B909}" type="pres">
      <dgm:prSet presAssocID="{93CF2348-9609-4CFD-AEDB-62AACB4FF2A1}" presName="background" presStyleLbl="node0" presStyleIdx="0" presStyleCnt="3"/>
      <dgm:spPr/>
    </dgm:pt>
    <dgm:pt modelId="{EA115D1B-3740-45F3-B0C1-F113171D3A74}" type="pres">
      <dgm:prSet presAssocID="{93CF2348-9609-4CFD-AEDB-62AACB4FF2A1}" presName="text" presStyleLbl="fgAcc0" presStyleIdx="0" presStyleCnt="3">
        <dgm:presLayoutVars>
          <dgm:chPref val="3"/>
        </dgm:presLayoutVars>
      </dgm:prSet>
      <dgm:spPr/>
    </dgm:pt>
    <dgm:pt modelId="{2A505143-B205-4182-9DF3-A9514C9D3702}" type="pres">
      <dgm:prSet presAssocID="{93CF2348-9609-4CFD-AEDB-62AACB4FF2A1}" presName="hierChild2" presStyleCnt="0"/>
      <dgm:spPr/>
    </dgm:pt>
    <dgm:pt modelId="{ACCEE986-ACFD-4E14-AC57-2E7D9E110E70}" type="pres">
      <dgm:prSet presAssocID="{2C824616-55DF-4EA7-9A3B-2D439BAA8825}" presName="hierRoot1" presStyleCnt="0"/>
      <dgm:spPr/>
    </dgm:pt>
    <dgm:pt modelId="{E5CF6A8D-92E6-4339-B9A8-A5C97F655E36}" type="pres">
      <dgm:prSet presAssocID="{2C824616-55DF-4EA7-9A3B-2D439BAA8825}" presName="composite" presStyleCnt="0"/>
      <dgm:spPr/>
    </dgm:pt>
    <dgm:pt modelId="{72C16F12-85FC-4FC0-94EC-83A3BD532BB1}" type="pres">
      <dgm:prSet presAssocID="{2C824616-55DF-4EA7-9A3B-2D439BAA8825}" presName="background" presStyleLbl="node0" presStyleIdx="1" presStyleCnt="3"/>
      <dgm:spPr/>
    </dgm:pt>
    <dgm:pt modelId="{F9F3BCBF-11E9-4B95-95CF-45AC0EC064AD}" type="pres">
      <dgm:prSet presAssocID="{2C824616-55DF-4EA7-9A3B-2D439BAA8825}" presName="text" presStyleLbl="fgAcc0" presStyleIdx="1" presStyleCnt="3">
        <dgm:presLayoutVars>
          <dgm:chPref val="3"/>
        </dgm:presLayoutVars>
      </dgm:prSet>
      <dgm:spPr/>
    </dgm:pt>
    <dgm:pt modelId="{4C86BD92-2FD7-4EE8-A4A6-963AB9724D37}" type="pres">
      <dgm:prSet presAssocID="{2C824616-55DF-4EA7-9A3B-2D439BAA8825}" presName="hierChild2" presStyleCnt="0"/>
      <dgm:spPr/>
    </dgm:pt>
    <dgm:pt modelId="{22FF0D1A-3727-4BF4-BB24-A7894D379CF0}" type="pres">
      <dgm:prSet presAssocID="{DFDF3CAB-6937-4A20-A2A9-26FB750E4991}" presName="hierRoot1" presStyleCnt="0"/>
      <dgm:spPr/>
    </dgm:pt>
    <dgm:pt modelId="{617F8CB5-950E-4FFE-99DE-E3EFAF9BA1C2}" type="pres">
      <dgm:prSet presAssocID="{DFDF3CAB-6937-4A20-A2A9-26FB750E4991}" presName="composite" presStyleCnt="0"/>
      <dgm:spPr/>
    </dgm:pt>
    <dgm:pt modelId="{5E11CFC1-81AC-41A2-A8BB-EB1CB0F14018}" type="pres">
      <dgm:prSet presAssocID="{DFDF3CAB-6937-4A20-A2A9-26FB750E4991}" presName="background" presStyleLbl="node0" presStyleIdx="2" presStyleCnt="3"/>
      <dgm:spPr/>
    </dgm:pt>
    <dgm:pt modelId="{EAE1F2A6-4847-4F57-99FD-E68137FA3F3C}" type="pres">
      <dgm:prSet presAssocID="{DFDF3CAB-6937-4A20-A2A9-26FB750E4991}" presName="text" presStyleLbl="fgAcc0" presStyleIdx="2" presStyleCnt="3">
        <dgm:presLayoutVars>
          <dgm:chPref val="3"/>
        </dgm:presLayoutVars>
      </dgm:prSet>
      <dgm:spPr/>
    </dgm:pt>
    <dgm:pt modelId="{B6B299AF-43FB-42EC-86C4-B285F60A626E}" type="pres">
      <dgm:prSet presAssocID="{DFDF3CAB-6937-4A20-A2A9-26FB750E4991}" presName="hierChild2" presStyleCnt="0"/>
      <dgm:spPr/>
    </dgm:pt>
  </dgm:ptLst>
  <dgm:cxnLst>
    <dgm:cxn modelId="{D908D009-62A1-4B5B-85CE-2DBC9EC88DD8}" srcId="{FE0DB25D-CFC9-4AF0-BCE0-DD4F0B366D2F}" destId="{93CF2348-9609-4CFD-AEDB-62AACB4FF2A1}" srcOrd="0" destOrd="0" parTransId="{1832BAF3-19CF-4C0E-AE2C-A31F79C6D7A8}" sibTransId="{B6F05220-A276-4D09-8264-BAA0AB7262B1}"/>
    <dgm:cxn modelId="{FD462E75-4262-40FC-8201-F847F83A3567}" srcId="{FE0DB25D-CFC9-4AF0-BCE0-DD4F0B366D2F}" destId="{DFDF3CAB-6937-4A20-A2A9-26FB750E4991}" srcOrd="2" destOrd="0" parTransId="{89017251-9B01-48C8-BE0A-354E55DEDC85}" sibTransId="{91D2062C-19D5-41B5-BCF4-AB07FA8CF84C}"/>
    <dgm:cxn modelId="{5242D29C-8C86-463D-87B7-76B67D19D0D4}" type="presOf" srcId="{FE0DB25D-CFC9-4AF0-BCE0-DD4F0B366D2F}" destId="{E61418AC-31B1-4D58-8877-0BE2958D73AF}" srcOrd="0" destOrd="0" presId="urn:microsoft.com/office/officeart/2005/8/layout/hierarchy1"/>
    <dgm:cxn modelId="{403CF2D6-0C5F-414A-B03E-381DAFB1E5B9}" type="presOf" srcId="{DFDF3CAB-6937-4A20-A2A9-26FB750E4991}" destId="{EAE1F2A6-4847-4F57-99FD-E68137FA3F3C}" srcOrd="0" destOrd="0" presId="urn:microsoft.com/office/officeart/2005/8/layout/hierarchy1"/>
    <dgm:cxn modelId="{E9A344DF-4544-40F5-B5D9-BAAB10A4FACF}" type="presOf" srcId="{93CF2348-9609-4CFD-AEDB-62AACB4FF2A1}" destId="{EA115D1B-3740-45F3-B0C1-F113171D3A74}" srcOrd="0" destOrd="0" presId="urn:microsoft.com/office/officeart/2005/8/layout/hierarchy1"/>
    <dgm:cxn modelId="{71045AE1-21E0-4DC1-A15B-DEBFEB744DD3}" srcId="{FE0DB25D-CFC9-4AF0-BCE0-DD4F0B366D2F}" destId="{2C824616-55DF-4EA7-9A3B-2D439BAA8825}" srcOrd="1" destOrd="0" parTransId="{1194519F-E145-4B70-84B1-34C7298E9E13}" sibTransId="{37BA1817-4C2F-41DA-94F9-F0DBFF48165F}"/>
    <dgm:cxn modelId="{E89762FB-E145-41AC-9B17-FB4F7A2D3AF1}" type="presOf" srcId="{2C824616-55DF-4EA7-9A3B-2D439BAA8825}" destId="{F9F3BCBF-11E9-4B95-95CF-45AC0EC064AD}" srcOrd="0" destOrd="0" presId="urn:microsoft.com/office/officeart/2005/8/layout/hierarchy1"/>
    <dgm:cxn modelId="{C7D55697-BC11-449F-96F3-59B891103F1E}" type="presParOf" srcId="{E61418AC-31B1-4D58-8877-0BE2958D73AF}" destId="{7B85A6B3-D13E-4112-9387-2268978B5429}" srcOrd="0" destOrd="0" presId="urn:microsoft.com/office/officeart/2005/8/layout/hierarchy1"/>
    <dgm:cxn modelId="{DD9D686C-F9FC-4D9B-8099-1E0780654940}" type="presParOf" srcId="{7B85A6B3-D13E-4112-9387-2268978B5429}" destId="{66F32603-DF34-4AEB-9514-D695BB878869}" srcOrd="0" destOrd="0" presId="urn:microsoft.com/office/officeart/2005/8/layout/hierarchy1"/>
    <dgm:cxn modelId="{8C2AA1B0-5B54-43EA-BE3C-F418E478A2ED}" type="presParOf" srcId="{66F32603-DF34-4AEB-9514-D695BB878869}" destId="{16D883EE-E523-43A3-B1C2-8D9AE728B909}" srcOrd="0" destOrd="0" presId="urn:microsoft.com/office/officeart/2005/8/layout/hierarchy1"/>
    <dgm:cxn modelId="{23F0795C-B23E-4A58-B1B9-3CCBA0EC377B}" type="presParOf" srcId="{66F32603-DF34-4AEB-9514-D695BB878869}" destId="{EA115D1B-3740-45F3-B0C1-F113171D3A74}" srcOrd="1" destOrd="0" presId="urn:microsoft.com/office/officeart/2005/8/layout/hierarchy1"/>
    <dgm:cxn modelId="{337D250A-D425-43FC-ADA6-8AE74BC3485A}" type="presParOf" srcId="{7B85A6B3-D13E-4112-9387-2268978B5429}" destId="{2A505143-B205-4182-9DF3-A9514C9D3702}" srcOrd="1" destOrd="0" presId="urn:microsoft.com/office/officeart/2005/8/layout/hierarchy1"/>
    <dgm:cxn modelId="{EB6E85AD-BFD3-40CA-893C-7E4D203813D6}" type="presParOf" srcId="{E61418AC-31B1-4D58-8877-0BE2958D73AF}" destId="{ACCEE986-ACFD-4E14-AC57-2E7D9E110E70}" srcOrd="1" destOrd="0" presId="urn:microsoft.com/office/officeart/2005/8/layout/hierarchy1"/>
    <dgm:cxn modelId="{DC912382-D63D-4F0D-AE4A-B4322BD17E74}" type="presParOf" srcId="{ACCEE986-ACFD-4E14-AC57-2E7D9E110E70}" destId="{E5CF6A8D-92E6-4339-B9A8-A5C97F655E36}" srcOrd="0" destOrd="0" presId="urn:microsoft.com/office/officeart/2005/8/layout/hierarchy1"/>
    <dgm:cxn modelId="{09F51878-79F6-46E6-AABE-997113597870}" type="presParOf" srcId="{E5CF6A8D-92E6-4339-B9A8-A5C97F655E36}" destId="{72C16F12-85FC-4FC0-94EC-83A3BD532BB1}" srcOrd="0" destOrd="0" presId="urn:microsoft.com/office/officeart/2005/8/layout/hierarchy1"/>
    <dgm:cxn modelId="{180C4933-9CD5-4129-8188-F330BC3168FA}" type="presParOf" srcId="{E5CF6A8D-92E6-4339-B9A8-A5C97F655E36}" destId="{F9F3BCBF-11E9-4B95-95CF-45AC0EC064AD}" srcOrd="1" destOrd="0" presId="urn:microsoft.com/office/officeart/2005/8/layout/hierarchy1"/>
    <dgm:cxn modelId="{F8FCB3A6-F7F9-41AA-9BE4-E7BCA3045733}" type="presParOf" srcId="{ACCEE986-ACFD-4E14-AC57-2E7D9E110E70}" destId="{4C86BD92-2FD7-4EE8-A4A6-963AB9724D37}" srcOrd="1" destOrd="0" presId="urn:microsoft.com/office/officeart/2005/8/layout/hierarchy1"/>
    <dgm:cxn modelId="{4BF23005-108E-4EF8-BEBD-C786FCC67988}" type="presParOf" srcId="{E61418AC-31B1-4D58-8877-0BE2958D73AF}" destId="{22FF0D1A-3727-4BF4-BB24-A7894D379CF0}" srcOrd="2" destOrd="0" presId="urn:microsoft.com/office/officeart/2005/8/layout/hierarchy1"/>
    <dgm:cxn modelId="{D7DEAB17-D1E6-4430-B7DE-8BE867BD9861}" type="presParOf" srcId="{22FF0D1A-3727-4BF4-BB24-A7894D379CF0}" destId="{617F8CB5-950E-4FFE-99DE-E3EFAF9BA1C2}" srcOrd="0" destOrd="0" presId="urn:microsoft.com/office/officeart/2005/8/layout/hierarchy1"/>
    <dgm:cxn modelId="{81955808-126E-4AD6-B41B-DF607709109A}" type="presParOf" srcId="{617F8CB5-950E-4FFE-99DE-E3EFAF9BA1C2}" destId="{5E11CFC1-81AC-41A2-A8BB-EB1CB0F14018}" srcOrd="0" destOrd="0" presId="urn:microsoft.com/office/officeart/2005/8/layout/hierarchy1"/>
    <dgm:cxn modelId="{2FD506FB-E785-424E-B130-0C05B2150069}" type="presParOf" srcId="{617F8CB5-950E-4FFE-99DE-E3EFAF9BA1C2}" destId="{EAE1F2A6-4847-4F57-99FD-E68137FA3F3C}" srcOrd="1" destOrd="0" presId="urn:microsoft.com/office/officeart/2005/8/layout/hierarchy1"/>
    <dgm:cxn modelId="{3C5DB893-1901-4FA3-996B-30FEAE23DA85}" type="presParOf" srcId="{22FF0D1A-3727-4BF4-BB24-A7894D379CF0}" destId="{B6B299AF-43FB-42EC-86C4-B285F60A626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38748A-F0D7-40C8-B637-48BE8147560F}"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B6386F08-9E0B-4220-B506-8577EE36CB5D}">
      <dgm:prSet/>
      <dgm:spPr/>
      <dgm:t>
        <a:bodyPr/>
        <a:lstStyle/>
        <a:p>
          <a:r>
            <a:rPr lang="tr-TR"/>
            <a:t>Yanıtlama süresinin ve puan değerlerinin önceden belirlenmesi</a:t>
          </a:r>
          <a:endParaRPr lang="en-US"/>
        </a:p>
      </dgm:t>
    </dgm:pt>
    <dgm:pt modelId="{A8667D76-C15F-4E33-BDE8-27686BA5427C}" type="parTrans" cxnId="{479FA0E4-E295-4109-BDCE-BDB65D97FAC8}">
      <dgm:prSet/>
      <dgm:spPr/>
      <dgm:t>
        <a:bodyPr/>
        <a:lstStyle/>
        <a:p>
          <a:endParaRPr lang="en-US"/>
        </a:p>
      </dgm:t>
    </dgm:pt>
    <dgm:pt modelId="{CD4CE7E7-F986-4782-997D-50132496A7AB}" type="sibTrans" cxnId="{479FA0E4-E295-4109-BDCE-BDB65D97FAC8}">
      <dgm:prSet/>
      <dgm:spPr/>
      <dgm:t>
        <a:bodyPr/>
        <a:lstStyle/>
        <a:p>
          <a:endParaRPr lang="en-US"/>
        </a:p>
      </dgm:t>
    </dgm:pt>
    <dgm:pt modelId="{2E32EB32-5B68-4608-B121-96CFB540186A}">
      <dgm:prSet/>
      <dgm:spPr/>
      <dgm:t>
        <a:bodyPr/>
        <a:lstStyle/>
        <a:p>
          <a:r>
            <a:rPr lang="tr-TR"/>
            <a:t>Yazma alanının tanımlanması ve sınırlandırılması</a:t>
          </a:r>
          <a:endParaRPr lang="en-US"/>
        </a:p>
      </dgm:t>
    </dgm:pt>
    <dgm:pt modelId="{6D685F8A-F834-4C59-B2DC-07C06BD5F669}" type="parTrans" cxnId="{3B623B9F-F1F3-4DFD-9D0B-B59286C06D32}">
      <dgm:prSet/>
      <dgm:spPr/>
      <dgm:t>
        <a:bodyPr/>
        <a:lstStyle/>
        <a:p>
          <a:endParaRPr lang="en-US"/>
        </a:p>
      </dgm:t>
    </dgm:pt>
    <dgm:pt modelId="{D19B806C-F7DD-4C89-AC68-CA6C9859CAA4}" type="sibTrans" cxnId="{3B623B9F-F1F3-4DFD-9D0B-B59286C06D32}">
      <dgm:prSet/>
      <dgm:spPr/>
      <dgm:t>
        <a:bodyPr/>
        <a:lstStyle/>
        <a:p>
          <a:endParaRPr lang="en-US"/>
        </a:p>
      </dgm:t>
    </dgm:pt>
    <dgm:pt modelId="{0B21C729-75A7-4C28-ACD3-451F812562A9}">
      <dgm:prSet/>
      <dgm:spPr/>
      <dgm:t>
        <a:bodyPr/>
        <a:lstStyle/>
        <a:p>
          <a:r>
            <a:rPr lang="tr-TR"/>
            <a:t>Sorunun açık ve anlaşılır ifade edilmesi</a:t>
          </a:r>
          <a:endParaRPr lang="en-US"/>
        </a:p>
      </dgm:t>
    </dgm:pt>
    <dgm:pt modelId="{72FE3E3F-DAFA-49C6-9007-E52ABFEDE774}" type="parTrans" cxnId="{3973F8E0-698E-497C-9B65-7856B2E0A1B3}">
      <dgm:prSet/>
      <dgm:spPr/>
      <dgm:t>
        <a:bodyPr/>
        <a:lstStyle/>
        <a:p>
          <a:endParaRPr lang="en-US"/>
        </a:p>
      </dgm:t>
    </dgm:pt>
    <dgm:pt modelId="{AF097FA5-C01F-482C-8416-97C1E61AF2C9}" type="sibTrans" cxnId="{3973F8E0-698E-497C-9B65-7856B2E0A1B3}">
      <dgm:prSet/>
      <dgm:spPr/>
      <dgm:t>
        <a:bodyPr/>
        <a:lstStyle/>
        <a:p>
          <a:endParaRPr lang="en-US"/>
        </a:p>
      </dgm:t>
    </dgm:pt>
    <dgm:pt modelId="{DC1950A4-3EB4-4E1C-865E-F79ED0D10582}">
      <dgm:prSet/>
      <dgm:spPr/>
      <dgm:t>
        <a:bodyPr/>
        <a:lstStyle/>
        <a:p>
          <a:r>
            <a:rPr lang="tr-TR"/>
            <a:t>Soru ‘’kazanım’’ ilişkisinin kurulması</a:t>
          </a:r>
          <a:endParaRPr lang="en-US"/>
        </a:p>
      </dgm:t>
    </dgm:pt>
    <dgm:pt modelId="{C8138795-D416-4213-8952-325B1A0DA01F}" type="parTrans" cxnId="{02681B4B-5411-49CF-8E73-FB61B20EF881}">
      <dgm:prSet/>
      <dgm:spPr/>
      <dgm:t>
        <a:bodyPr/>
        <a:lstStyle/>
        <a:p>
          <a:endParaRPr lang="en-US"/>
        </a:p>
      </dgm:t>
    </dgm:pt>
    <dgm:pt modelId="{232A1219-FF58-47DA-A929-73FA1C44A12F}" type="sibTrans" cxnId="{02681B4B-5411-49CF-8E73-FB61B20EF881}">
      <dgm:prSet/>
      <dgm:spPr/>
      <dgm:t>
        <a:bodyPr/>
        <a:lstStyle/>
        <a:p>
          <a:endParaRPr lang="en-US"/>
        </a:p>
      </dgm:t>
    </dgm:pt>
    <dgm:pt modelId="{950E02A7-304D-48C5-884C-DAC78E58FC49}">
      <dgm:prSet/>
      <dgm:spPr/>
      <dgm:t>
        <a:bodyPr/>
        <a:lstStyle/>
        <a:p>
          <a:r>
            <a:rPr lang="tr-TR"/>
            <a:t>Ölçülecek zihinsel becerinin tanımlanması</a:t>
          </a:r>
          <a:endParaRPr lang="en-US"/>
        </a:p>
      </dgm:t>
    </dgm:pt>
    <dgm:pt modelId="{806A1C4A-4E0A-4452-9533-CA4523A77F43}" type="parTrans" cxnId="{AA7DE156-5E6C-4131-A512-1BE82E8501D8}">
      <dgm:prSet/>
      <dgm:spPr/>
      <dgm:t>
        <a:bodyPr/>
        <a:lstStyle/>
        <a:p>
          <a:endParaRPr lang="en-US"/>
        </a:p>
      </dgm:t>
    </dgm:pt>
    <dgm:pt modelId="{68A5422E-9B6D-4B79-B254-A123854E5429}" type="sibTrans" cxnId="{AA7DE156-5E6C-4131-A512-1BE82E8501D8}">
      <dgm:prSet/>
      <dgm:spPr/>
      <dgm:t>
        <a:bodyPr/>
        <a:lstStyle/>
        <a:p>
          <a:endParaRPr lang="en-US"/>
        </a:p>
      </dgm:t>
    </dgm:pt>
    <dgm:pt modelId="{5E27077F-0C41-42D5-9BDB-51318DB828C6}">
      <dgm:prSet/>
      <dgm:spPr/>
      <dgm:t>
        <a:bodyPr/>
        <a:lstStyle/>
        <a:p>
          <a:r>
            <a:rPr lang="tr-TR"/>
            <a:t>Puanlama öncesi bir yanıt anahtarı hazırlamak</a:t>
          </a:r>
          <a:endParaRPr lang="en-US"/>
        </a:p>
      </dgm:t>
    </dgm:pt>
    <dgm:pt modelId="{A5E39100-8803-4FEB-980C-51497D75CA8D}" type="parTrans" cxnId="{265CB8AD-DFCA-4A18-8397-F62AB0D19DAF}">
      <dgm:prSet/>
      <dgm:spPr/>
      <dgm:t>
        <a:bodyPr/>
        <a:lstStyle/>
        <a:p>
          <a:endParaRPr lang="en-US"/>
        </a:p>
      </dgm:t>
    </dgm:pt>
    <dgm:pt modelId="{A573E91E-170E-4B9B-B77D-04FBF6EE2D36}" type="sibTrans" cxnId="{265CB8AD-DFCA-4A18-8397-F62AB0D19DAF}">
      <dgm:prSet/>
      <dgm:spPr/>
      <dgm:t>
        <a:bodyPr/>
        <a:lstStyle/>
        <a:p>
          <a:endParaRPr lang="en-US"/>
        </a:p>
      </dgm:t>
    </dgm:pt>
    <dgm:pt modelId="{BF448E77-F21F-4E0D-A5E4-7AEC5959960E}">
      <dgm:prSet/>
      <dgm:spPr/>
      <dgm:t>
        <a:bodyPr/>
        <a:lstStyle/>
        <a:p>
          <a:r>
            <a:rPr lang="tr-TR"/>
            <a:t>Yanıtın doğruluğu dışında yazım ve noktalama dil bilgisi kuralları gibi unsurların da puanlanmasına karar vermek</a:t>
          </a:r>
          <a:endParaRPr lang="en-US"/>
        </a:p>
      </dgm:t>
    </dgm:pt>
    <dgm:pt modelId="{7781E260-72E5-4F5F-ACEE-F92AE3932E57}" type="parTrans" cxnId="{449C3EC8-3203-4A7B-BFAA-C458229F9F00}">
      <dgm:prSet/>
      <dgm:spPr/>
      <dgm:t>
        <a:bodyPr/>
        <a:lstStyle/>
        <a:p>
          <a:endParaRPr lang="en-US"/>
        </a:p>
      </dgm:t>
    </dgm:pt>
    <dgm:pt modelId="{52A20106-7917-450C-B0E7-20ABB98506FB}" type="sibTrans" cxnId="{449C3EC8-3203-4A7B-BFAA-C458229F9F00}">
      <dgm:prSet/>
      <dgm:spPr/>
      <dgm:t>
        <a:bodyPr/>
        <a:lstStyle/>
        <a:p>
          <a:endParaRPr lang="en-US"/>
        </a:p>
      </dgm:t>
    </dgm:pt>
    <dgm:pt modelId="{07EF05A9-056C-4787-B336-C1E96301B4D3}">
      <dgm:prSet/>
      <dgm:spPr/>
      <dgm:t>
        <a:bodyPr/>
        <a:lstStyle/>
        <a:p>
          <a:r>
            <a:rPr lang="tr-TR" dirty="0"/>
            <a:t>Yanıt anahtarında yer almayan ancak teknik olarak doğru yanıtları puanlamak</a:t>
          </a:r>
          <a:endParaRPr lang="en-US" dirty="0"/>
        </a:p>
      </dgm:t>
    </dgm:pt>
    <dgm:pt modelId="{1739ED9B-093F-4AE4-BC2D-EEE4C80DD810}" type="parTrans" cxnId="{E7A8FD9F-C1FD-46E9-B39B-24CE2622447A}">
      <dgm:prSet/>
      <dgm:spPr/>
      <dgm:t>
        <a:bodyPr/>
        <a:lstStyle/>
        <a:p>
          <a:endParaRPr lang="en-US"/>
        </a:p>
      </dgm:t>
    </dgm:pt>
    <dgm:pt modelId="{E110180C-7928-49C9-B800-1060EC2E4B6E}" type="sibTrans" cxnId="{E7A8FD9F-C1FD-46E9-B39B-24CE2622447A}">
      <dgm:prSet/>
      <dgm:spPr/>
      <dgm:t>
        <a:bodyPr/>
        <a:lstStyle/>
        <a:p>
          <a:endParaRPr lang="en-US"/>
        </a:p>
      </dgm:t>
    </dgm:pt>
    <dgm:pt modelId="{3C286DC7-7A80-4B81-912A-E209E30DFCEA}" type="pres">
      <dgm:prSet presAssocID="{EC38748A-F0D7-40C8-B637-48BE8147560F}" presName="linear" presStyleCnt="0">
        <dgm:presLayoutVars>
          <dgm:animLvl val="lvl"/>
          <dgm:resizeHandles val="exact"/>
        </dgm:presLayoutVars>
      </dgm:prSet>
      <dgm:spPr/>
    </dgm:pt>
    <dgm:pt modelId="{05105F55-3A7C-4665-869B-EE75C10BF2FB}" type="pres">
      <dgm:prSet presAssocID="{B6386F08-9E0B-4220-B506-8577EE36CB5D}" presName="parentText" presStyleLbl="node1" presStyleIdx="0" presStyleCnt="8">
        <dgm:presLayoutVars>
          <dgm:chMax val="0"/>
          <dgm:bulletEnabled val="1"/>
        </dgm:presLayoutVars>
      </dgm:prSet>
      <dgm:spPr/>
    </dgm:pt>
    <dgm:pt modelId="{EA6D14A7-52BF-4CA4-BBF5-491FACAF58D2}" type="pres">
      <dgm:prSet presAssocID="{CD4CE7E7-F986-4782-997D-50132496A7AB}" presName="spacer" presStyleCnt="0"/>
      <dgm:spPr/>
    </dgm:pt>
    <dgm:pt modelId="{F675D8B5-CAEA-43F9-AABD-6F58C0BB2C5D}" type="pres">
      <dgm:prSet presAssocID="{2E32EB32-5B68-4608-B121-96CFB540186A}" presName="parentText" presStyleLbl="node1" presStyleIdx="1" presStyleCnt="8">
        <dgm:presLayoutVars>
          <dgm:chMax val="0"/>
          <dgm:bulletEnabled val="1"/>
        </dgm:presLayoutVars>
      </dgm:prSet>
      <dgm:spPr/>
    </dgm:pt>
    <dgm:pt modelId="{8D42905B-07EB-44AA-8EDC-5E091DC22BC8}" type="pres">
      <dgm:prSet presAssocID="{D19B806C-F7DD-4C89-AC68-CA6C9859CAA4}" presName="spacer" presStyleCnt="0"/>
      <dgm:spPr/>
    </dgm:pt>
    <dgm:pt modelId="{F90055BB-5975-46C4-8171-A9B0276D62AD}" type="pres">
      <dgm:prSet presAssocID="{0B21C729-75A7-4C28-ACD3-451F812562A9}" presName="parentText" presStyleLbl="node1" presStyleIdx="2" presStyleCnt="8">
        <dgm:presLayoutVars>
          <dgm:chMax val="0"/>
          <dgm:bulletEnabled val="1"/>
        </dgm:presLayoutVars>
      </dgm:prSet>
      <dgm:spPr/>
    </dgm:pt>
    <dgm:pt modelId="{1D094038-E146-4656-A404-FD184E2A2349}" type="pres">
      <dgm:prSet presAssocID="{AF097FA5-C01F-482C-8416-97C1E61AF2C9}" presName="spacer" presStyleCnt="0"/>
      <dgm:spPr/>
    </dgm:pt>
    <dgm:pt modelId="{CF72BDB5-15C8-493B-B4E2-ED2F65377768}" type="pres">
      <dgm:prSet presAssocID="{DC1950A4-3EB4-4E1C-865E-F79ED0D10582}" presName="parentText" presStyleLbl="node1" presStyleIdx="3" presStyleCnt="8">
        <dgm:presLayoutVars>
          <dgm:chMax val="0"/>
          <dgm:bulletEnabled val="1"/>
        </dgm:presLayoutVars>
      </dgm:prSet>
      <dgm:spPr/>
    </dgm:pt>
    <dgm:pt modelId="{7C59C534-535C-4A1B-9F8F-7068FCEF8EDD}" type="pres">
      <dgm:prSet presAssocID="{232A1219-FF58-47DA-A929-73FA1C44A12F}" presName="spacer" presStyleCnt="0"/>
      <dgm:spPr/>
    </dgm:pt>
    <dgm:pt modelId="{BB9DF67B-0FE1-4D08-B431-AC0A25702ADA}" type="pres">
      <dgm:prSet presAssocID="{950E02A7-304D-48C5-884C-DAC78E58FC49}" presName="parentText" presStyleLbl="node1" presStyleIdx="4" presStyleCnt="8">
        <dgm:presLayoutVars>
          <dgm:chMax val="0"/>
          <dgm:bulletEnabled val="1"/>
        </dgm:presLayoutVars>
      </dgm:prSet>
      <dgm:spPr/>
    </dgm:pt>
    <dgm:pt modelId="{0D554217-0A24-47F5-AB3A-27E3206F9965}" type="pres">
      <dgm:prSet presAssocID="{68A5422E-9B6D-4B79-B254-A123854E5429}" presName="spacer" presStyleCnt="0"/>
      <dgm:spPr/>
    </dgm:pt>
    <dgm:pt modelId="{BFB93347-AB69-4649-8187-CC87A99EF58D}" type="pres">
      <dgm:prSet presAssocID="{5E27077F-0C41-42D5-9BDB-51318DB828C6}" presName="parentText" presStyleLbl="node1" presStyleIdx="5" presStyleCnt="8">
        <dgm:presLayoutVars>
          <dgm:chMax val="0"/>
          <dgm:bulletEnabled val="1"/>
        </dgm:presLayoutVars>
      </dgm:prSet>
      <dgm:spPr/>
    </dgm:pt>
    <dgm:pt modelId="{1B554046-DE7E-49C5-B4B6-BF438A4C2072}" type="pres">
      <dgm:prSet presAssocID="{A573E91E-170E-4B9B-B77D-04FBF6EE2D36}" presName="spacer" presStyleCnt="0"/>
      <dgm:spPr/>
    </dgm:pt>
    <dgm:pt modelId="{1675FA0D-BA65-4F1F-892D-9EC0DE3C3DED}" type="pres">
      <dgm:prSet presAssocID="{BF448E77-F21F-4E0D-A5E4-7AEC5959960E}" presName="parentText" presStyleLbl="node1" presStyleIdx="6" presStyleCnt="8">
        <dgm:presLayoutVars>
          <dgm:chMax val="0"/>
          <dgm:bulletEnabled val="1"/>
        </dgm:presLayoutVars>
      </dgm:prSet>
      <dgm:spPr/>
    </dgm:pt>
    <dgm:pt modelId="{CB6842BF-B02A-4DBF-8DEF-7A365A5A35BA}" type="pres">
      <dgm:prSet presAssocID="{52A20106-7917-450C-B0E7-20ABB98506FB}" presName="spacer" presStyleCnt="0"/>
      <dgm:spPr/>
    </dgm:pt>
    <dgm:pt modelId="{057F4357-CC1B-4026-8D58-21180CCEBC06}" type="pres">
      <dgm:prSet presAssocID="{07EF05A9-056C-4787-B336-C1E96301B4D3}" presName="parentText" presStyleLbl="node1" presStyleIdx="7" presStyleCnt="8">
        <dgm:presLayoutVars>
          <dgm:chMax val="0"/>
          <dgm:bulletEnabled val="1"/>
        </dgm:presLayoutVars>
      </dgm:prSet>
      <dgm:spPr/>
    </dgm:pt>
  </dgm:ptLst>
  <dgm:cxnLst>
    <dgm:cxn modelId="{26E82C62-0376-4551-BB34-A1D83D7D69CB}" type="presOf" srcId="{950E02A7-304D-48C5-884C-DAC78E58FC49}" destId="{BB9DF67B-0FE1-4D08-B431-AC0A25702ADA}" srcOrd="0" destOrd="0" presId="urn:microsoft.com/office/officeart/2005/8/layout/vList2"/>
    <dgm:cxn modelId="{74475E47-9151-4166-8A58-80C7A4F4E392}" type="presOf" srcId="{0B21C729-75A7-4C28-ACD3-451F812562A9}" destId="{F90055BB-5975-46C4-8171-A9B0276D62AD}" srcOrd="0" destOrd="0" presId="urn:microsoft.com/office/officeart/2005/8/layout/vList2"/>
    <dgm:cxn modelId="{02681B4B-5411-49CF-8E73-FB61B20EF881}" srcId="{EC38748A-F0D7-40C8-B637-48BE8147560F}" destId="{DC1950A4-3EB4-4E1C-865E-F79ED0D10582}" srcOrd="3" destOrd="0" parTransId="{C8138795-D416-4213-8952-325B1A0DA01F}" sibTransId="{232A1219-FF58-47DA-A929-73FA1C44A12F}"/>
    <dgm:cxn modelId="{3D80F071-5910-4B8E-8174-A5C4B120E5BC}" type="presOf" srcId="{07EF05A9-056C-4787-B336-C1E96301B4D3}" destId="{057F4357-CC1B-4026-8D58-21180CCEBC06}" srcOrd="0" destOrd="0" presId="urn:microsoft.com/office/officeart/2005/8/layout/vList2"/>
    <dgm:cxn modelId="{AA7DE156-5E6C-4131-A512-1BE82E8501D8}" srcId="{EC38748A-F0D7-40C8-B637-48BE8147560F}" destId="{950E02A7-304D-48C5-884C-DAC78E58FC49}" srcOrd="4" destOrd="0" parTransId="{806A1C4A-4E0A-4452-9533-CA4523A77F43}" sibTransId="{68A5422E-9B6D-4B79-B254-A123854E5429}"/>
    <dgm:cxn modelId="{67166E59-E0B7-4FC4-A97C-9A9DA0800196}" type="presOf" srcId="{EC38748A-F0D7-40C8-B637-48BE8147560F}" destId="{3C286DC7-7A80-4B81-912A-E209E30DFCEA}" srcOrd="0" destOrd="0" presId="urn:microsoft.com/office/officeart/2005/8/layout/vList2"/>
    <dgm:cxn modelId="{3264D482-A18C-4B8F-8BA7-C42352293962}" type="presOf" srcId="{DC1950A4-3EB4-4E1C-865E-F79ED0D10582}" destId="{CF72BDB5-15C8-493B-B4E2-ED2F65377768}" srcOrd="0" destOrd="0" presId="urn:microsoft.com/office/officeart/2005/8/layout/vList2"/>
    <dgm:cxn modelId="{3B623B9F-F1F3-4DFD-9D0B-B59286C06D32}" srcId="{EC38748A-F0D7-40C8-B637-48BE8147560F}" destId="{2E32EB32-5B68-4608-B121-96CFB540186A}" srcOrd="1" destOrd="0" parTransId="{6D685F8A-F834-4C59-B2DC-07C06BD5F669}" sibTransId="{D19B806C-F7DD-4C89-AC68-CA6C9859CAA4}"/>
    <dgm:cxn modelId="{E7A8FD9F-C1FD-46E9-B39B-24CE2622447A}" srcId="{EC38748A-F0D7-40C8-B637-48BE8147560F}" destId="{07EF05A9-056C-4787-B336-C1E96301B4D3}" srcOrd="7" destOrd="0" parTransId="{1739ED9B-093F-4AE4-BC2D-EEE4C80DD810}" sibTransId="{E110180C-7928-49C9-B800-1060EC2E4B6E}"/>
    <dgm:cxn modelId="{C31875A9-3309-4E82-B157-CB1CC4B81C33}" type="presOf" srcId="{BF448E77-F21F-4E0D-A5E4-7AEC5959960E}" destId="{1675FA0D-BA65-4F1F-892D-9EC0DE3C3DED}" srcOrd="0" destOrd="0" presId="urn:microsoft.com/office/officeart/2005/8/layout/vList2"/>
    <dgm:cxn modelId="{265CB8AD-DFCA-4A18-8397-F62AB0D19DAF}" srcId="{EC38748A-F0D7-40C8-B637-48BE8147560F}" destId="{5E27077F-0C41-42D5-9BDB-51318DB828C6}" srcOrd="5" destOrd="0" parTransId="{A5E39100-8803-4FEB-980C-51497D75CA8D}" sibTransId="{A573E91E-170E-4B9B-B77D-04FBF6EE2D36}"/>
    <dgm:cxn modelId="{2DD2EEC6-5972-409A-B02A-D394E4F9595E}" type="presOf" srcId="{2E32EB32-5B68-4608-B121-96CFB540186A}" destId="{F675D8B5-CAEA-43F9-AABD-6F58C0BB2C5D}" srcOrd="0" destOrd="0" presId="urn:microsoft.com/office/officeart/2005/8/layout/vList2"/>
    <dgm:cxn modelId="{449C3EC8-3203-4A7B-BFAA-C458229F9F00}" srcId="{EC38748A-F0D7-40C8-B637-48BE8147560F}" destId="{BF448E77-F21F-4E0D-A5E4-7AEC5959960E}" srcOrd="6" destOrd="0" parTransId="{7781E260-72E5-4F5F-ACEE-F92AE3932E57}" sibTransId="{52A20106-7917-450C-B0E7-20ABB98506FB}"/>
    <dgm:cxn modelId="{0E9503D2-32CC-4201-A8DF-F8FCC838D1E9}" type="presOf" srcId="{5E27077F-0C41-42D5-9BDB-51318DB828C6}" destId="{BFB93347-AB69-4649-8187-CC87A99EF58D}" srcOrd="0" destOrd="0" presId="urn:microsoft.com/office/officeart/2005/8/layout/vList2"/>
    <dgm:cxn modelId="{3973F8E0-698E-497C-9B65-7856B2E0A1B3}" srcId="{EC38748A-F0D7-40C8-B637-48BE8147560F}" destId="{0B21C729-75A7-4C28-ACD3-451F812562A9}" srcOrd="2" destOrd="0" parTransId="{72FE3E3F-DAFA-49C6-9007-E52ABFEDE774}" sibTransId="{AF097FA5-C01F-482C-8416-97C1E61AF2C9}"/>
    <dgm:cxn modelId="{479FA0E4-E295-4109-BDCE-BDB65D97FAC8}" srcId="{EC38748A-F0D7-40C8-B637-48BE8147560F}" destId="{B6386F08-9E0B-4220-B506-8577EE36CB5D}" srcOrd="0" destOrd="0" parTransId="{A8667D76-C15F-4E33-BDE8-27686BA5427C}" sibTransId="{CD4CE7E7-F986-4782-997D-50132496A7AB}"/>
    <dgm:cxn modelId="{8B4939FC-4A8A-44DF-A633-276EC0B6CC38}" type="presOf" srcId="{B6386F08-9E0B-4220-B506-8577EE36CB5D}" destId="{05105F55-3A7C-4665-869B-EE75C10BF2FB}" srcOrd="0" destOrd="0" presId="urn:microsoft.com/office/officeart/2005/8/layout/vList2"/>
    <dgm:cxn modelId="{C0330BBF-8D32-421A-B6D6-534B295F2A97}" type="presParOf" srcId="{3C286DC7-7A80-4B81-912A-E209E30DFCEA}" destId="{05105F55-3A7C-4665-869B-EE75C10BF2FB}" srcOrd="0" destOrd="0" presId="urn:microsoft.com/office/officeart/2005/8/layout/vList2"/>
    <dgm:cxn modelId="{5AD7B173-1CA3-48DB-ACA0-9118FE3928A4}" type="presParOf" srcId="{3C286DC7-7A80-4B81-912A-E209E30DFCEA}" destId="{EA6D14A7-52BF-4CA4-BBF5-491FACAF58D2}" srcOrd="1" destOrd="0" presId="urn:microsoft.com/office/officeart/2005/8/layout/vList2"/>
    <dgm:cxn modelId="{7E891949-F28E-4356-BA52-F368E00281D9}" type="presParOf" srcId="{3C286DC7-7A80-4B81-912A-E209E30DFCEA}" destId="{F675D8B5-CAEA-43F9-AABD-6F58C0BB2C5D}" srcOrd="2" destOrd="0" presId="urn:microsoft.com/office/officeart/2005/8/layout/vList2"/>
    <dgm:cxn modelId="{70DA1AFE-B3F0-4BA5-A50C-FBF3879D84AE}" type="presParOf" srcId="{3C286DC7-7A80-4B81-912A-E209E30DFCEA}" destId="{8D42905B-07EB-44AA-8EDC-5E091DC22BC8}" srcOrd="3" destOrd="0" presId="urn:microsoft.com/office/officeart/2005/8/layout/vList2"/>
    <dgm:cxn modelId="{4B0E4C55-F2D6-4323-A2A9-E5004287FFAA}" type="presParOf" srcId="{3C286DC7-7A80-4B81-912A-E209E30DFCEA}" destId="{F90055BB-5975-46C4-8171-A9B0276D62AD}" srcOrd="4" destOrd="0" presId="urn:microsoft.com/office/officeart/2005/8/layout/vList2"/>
    <dgm:cxn modelId="{CC4CDA69-4623-4727-BA66-2433FB609F65}" type="presParOf" srcId="{3C286DC7-7A80-4B81-912A-E209E30DFCEA}" destId="{1D094038-E146-4656-A404-FD184E2A2349}" srcOrd="5" destOrd="0" presId="urn:microsoft.com/office/officeart/2005/8/layout/vList2"/>
    <dgm:cxn modelId="{523479B8-4E7D-42BD-8FC2-101A57F3221C}" type="presParOf" srcId="{3C286DC7-7A80-4B81-912A-E209E30DFCEA}" destId="{CF72BDB5-15C8-493B-B4E2-ED2F65377768}" srcOrd="6" destOrd="0" presId="urn:microsoft.com/office/officeart/2005/8/layout/vList2"/>
    <dgm:cxn modelId="{6D11A73D-5AE2-4DA6-8470-6AAD25F0C671}" type="presParOf" srcId="{3C286DC7-7A80-4B81-912A-E209E30DFCEA}" destId="{7C59C534-535C-4A1B-9F8F-7068FCEF8EDD}" srcOrd="7" destOrd="0" presId="urn:microsoft.com/office/officeart/2005/8/layout/vList2"/>
    <dgm:cxn modelId="{7A6F5251-D1B9-4775-8B6E-F47C34F72ACF}" type="presParOf" srcId="{3C286DC7-7A80-4B81-912A-E209E30DFCEA}" destId="{BB9DF67B-0FE1-4D08-B431-AC0A25702ADA}" srcOrd="8" destOrd="0" presId="urn:microsoft.com/office/officeart/2005/8/layout/vList2"/>
    <dgm:cxn modelId="{8F3F3302-0F90-46C2-BB51-A09475147379}" type="presParOf" srcId="{3C286DC7-7A80-4B81-912A-E209E30DFCEA}" destId="{0D554217-0A24-47F5-AB3A-27E3206F9965}" srcOrd="9" destOrd="0" presId="urn:microsoft.com/office/officeart/2005/8/layout/vList2"/>
    <dgm:cxn modelId="{C9689F14-1C33-424B-990E-0C6D2BE1E539}" type="presParOf" srcId="{3C286DC7-7A80-4B81-912A-E209E30DFCEA}" destId="{BFB93347-AB69-4649-8187-CC87A99EF58D}" srcOrd="10" destOrd="0" presId="urn:microsoft.com/office/officeart/2005/8/layout/vList2"/>
    <dgm:cxn modelId="{26A10125-BA3B-470B-A982-AED5E7694F3C}" type="presParOf" srcId="{3C286DC7-7A80-4B81-912A-E209E30DFCEA}" destId="{1B554046-DE7E-49C5-B4B6-BF438A4C2072}" srcOrd="11" destOrd="0" presId="urn:microsoft.com/office/officeart/2005/8/layout/vList2"/>
    <dgm:cxn modelId="{4E8A6BBD-0F54-4676-83C2-1CFB3F88B85E}" type="presParOf" srcId="{3C286DC7-7A80-4B81-912A-E209E30DFCEA}" destId="{1675FA0D-BA65-4F1F-892D-9EC0DE3C3DED}" srcOrd="12" destOrd="0" presId="urn:microsoft.com/office/officeart/2005/8/layout/vList2"/>
    <dgm:cxn modelId="{B077FF55-ED4F-489B-A036-A12C7BD09F91}" type="presParOf" srcId="{3C286DC7-7A80-4B81-912A-E209E30DFCEA}" destId="{CB6842BF-B02A-4DBF-8DEF-7A365A5A35BA}" srcOrd="13" destOrd="0" presId="urn:microsoft.com/office/officeart/2005/8/layout/vList2"/>
    <dgm:cxn modelId="{DEEBD956-FA3F-43CD-8A2A-5CC3ADB1B9C4}" type="presParOf" srcId="{3C286DC7-7A80-4B81-912A-E209E30DFCEA}" destId="{057F4357-CC1B-4026-8D58-21180CCEBC06}"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D883EE-E523-43A3-B1C2-8D9AE728B909}">
      <dsp:nvSpPr>
        <dsp:cNvPr id="0" name=""/>
        <dsp:cNvSpPr/>
      </dsp:nvSpPr>
      <dsp:spPr>
        <a:xfrm>
          <a:off x="0" y="680525"/>
          <a:ext cx="3043237" cy="1932455"/>
        </a:xfrm>
        <a:prstGeom prst="roundRect">
          <a:avLst>
            <a:gd name="adj" fmla="val 10000"/>
          </a:avLst>
        </a:prstGeom>
        <a:solidFill>
          <a:schemeClr val="accent1">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EA115D1B-3740-45F3-B0C1-F113171D3A74}">
      <dsp:nvSpPr>
        <dsp:cNvPr id="0" name=""/>
        <dsp:cNvSpPr/>
      </dsp:nvSpPr>
      <dsp:spPr>
        <a:xfrm>
          <a:off x="338137" y="1001756"/>
          <a:ext cx="3043237" cy="1932455"/>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tr-TR" sz="4300" kern="1200"/>
            <a:t>Sabit hatalar</a:t>
          </a:r>
          <a:endParaRPr lang="en-US" sz="4300" kern="1200"/>
        </a:p>
      </dsp:txBody>
      <dsp:txXfrm>
        <a:off x="394737" y="1058356"/>
        <a:ext cx="2930037" cy="1819255"/>
      </dsp:txXfrm>
    </dsp:sp>
    <dsp:sp modelId="{72C16F12-85FC-4FC0-94EC-83A3BD532BB1}">
      <dsp:nvSpPr>
        <dsp:cNvPr id="0" name=""/>
        <dsp:cNvSpPr/>
      </dsp:nvSpPr>
      <dsp:spPr>
        <a:xfrm>
          <a:off x="3719512" y="680525"/>
          <a:ext cx="3043237" cy="1932455"/>
        </a:xfrm>
        <a:prstGeom prst="roundRect">
          <a:avLst>
            <a:gd name="adj" fmla="val 10000"/>
          </a:avLst>
        </a:prstGeom>
        <a:solidFill>
          <a:schemeClr val="accent1">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F9F3BCBF-11E9-4B95-95CF-45AC0EC064AD}">
      <dsp:nvSpPr>
        <dsp:cNvPr id="0" name=""/>
        <dsp:cNvSpPr/>
      </dsp:nvSpPr>
      <dsp:spPr>
        <a:xfrm>
          <a:off x="4057649" y="1001756"/>
          <a:ext cx="3043237" cy="1932455"/>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tr-TR" sz="4300" kern="1200"/>
            <a:t>Sistematik hata</a:t>
          </a:r>
          <a:endParaRPr lang="en-US" sz="4300" kern="1200"/>
        </a:p>
      </dsp:txBody>
      <dsp:txXfrm>
        <a:off x="4114249" y="1058356"/>
        <a:ext cx="2930037" cy="1819255"/>
      </dsp:txXfrm>
    </dsp:sp>
    <dsp:sp modelId="{5E11CFC1-81AC-41A2-A8BB-EB1CB0F14018}">
      <dsp:nvSpPr>
        <dsp:cNvPr id="0" name=""/>
        <dsp:cNvSpPr/>
      </dsp:nvSpPr>
      <dsp:spPr>
        <a:xfrm>
          <a:off x="7439024" y="680525"/>
          <a:ext cx="3043237" cy="1932455"/>
        </a:xfrm>
        <a:prstGeom prst="roundRect">
          <a:avLst>
            <a:gd name="adj" fmla="val 10000"/>
          </a:avLst>
        </a:prstGeom>
        <a:solidFill>
          <a:schemeClr val="accent1">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EAE1F2A6-4847-4F57-99FD-E68137FA3F3C}">
      <dsp:nvSpPr>
        <dsp:cNvPr id="0" name=""/>
        <dsp:cNvSpPr/>
      </dsp:nvSpPr>
      <dsp:spPr>
        <a:xfrm>
          <a:off x="7777161" y="1001756"/>
          <a:ext cx="3043237" cy="1932455"/>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tr-TR" sz="4300" kern="1200"/>
            <a:t>Tesadüfi hata</a:t>
          </a:r>
          <a:endParaRPr lang="en-US" sz="4300" kern="1200"/>
        </a:p>
      </dsp:txBody>
      <dsp:txXfrm>
        <a:off x="7833761" y="1058356"/>
        <a:ext cx="2930037" cy="18192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105F55-3A7C-4665-869B-EE75C10BF2FB}">
      <dsp:nvSpPr>
        <dsp:cNvPr id="0" name=""/>
        <dsp:cNvSpPr/>
      </dsp:nvSpPr>
      <dsp:spPr>
        <a:xfrm>
          <a:off x="0" y="18627"/>
          <a:ext cx="6190459" cy="556152"/>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tr-TR" sz="1400" kern="1200"/>
            <a:t>Yanıtlama süresinin ve puan değerlerinin önceden belirlenmesi</a:t>
          </a:r>
          <a:endParaRPr lang="en-US" sz="1400" kern="1200"/>
        </a:p>
      </dsp:txBody>
      <dsp:txXfrm>
        <a:off x="27149" y="45776"/>
        <a:ext cx="6136161" cy="501854"/>
      </dsp:txXfrm>
    </dsp:sp>
    <dsp:sp modelId="{F675D8B5-CAEA-43F9-AABD-6F58C0BB2C5D}">
      <dsp:nvSpPr>
        <dsp:cNvPr id="0" name=""/>
        <dsp:cNvSpPr/>
      </dsp:nvSpPr>
      <dsp:spPr>
        <a:xfrm>
          <a:off x="0" y="615099"/>
          <a:ext cx="6190459" cy="556152"/>
        </a:xfrm>
        <a:prstGeom prst="roundRect">
          <a:avLst/>
        </a:prstGeom>
        <a:solidFill>
          <a:schemeClr val="accent2">
            <a:hueOff val="-1250633"/>
            <a:satOff val="-1129"/>
            <a:lumOff val="-25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tr-TR" sz="1400" kern="1200"/>
            <a:t>Yazma alanının tanımlanması ve sınırlandırılması</a:t>
          </a:r>
          <a:endParaRPr lang="en-US" sz="1400" kern="1200"/>
        </a:p>
      </dsp:txBody>
      <dsp:txXfrm>
        <a:off x="27149" y="642248"/>
        <a:ext cx="6136161" cy="501854"/>
      </dsp:txXfrm>
    </dsp:sp>
    <dsp:sp modelId="{F90055BB-5975-46C4-8171-A9B0276D62AD}">
      <dsp:nvSpPr>
        <dsp:cNvPr id="0" name=""/>
        <dsp:cNvSpPr/>
      </dsp:nvSpPr>
      <dsp:spPr>
        <a:xfrm>
          <a:off x="0" y="1211572"/>
          <a:ext cx="6190459" cy="556152"/>
        </a:xfrm>
        <a:prstGeom prst="roundRect">
          <a:avLst/>
        </a:prstGeom>
        <a:solidFill>
          <a:schemeClr val="accent2">
            <a:hueOff val="-2501266"/>
            <a:satOff val="-2257"/>
            <a:lumOff val="-50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tr-TR" sz="1400" kern="1200"/>
            <a:t>Sorunun açık ve anlaşılır ifade edilmesi</a:t>
          </a:r>
          <a:endParaRPr lang="en-US" sz="1400" kern="1200"/>
        </a:p>
      </dsp:txBody>
      <dsp:txXfrm>
        <a:off x="27149" y="1238721"/>
        <a:ext cx="6136161" cy="501854"/>
      </dsp:txXfrm>
    </dsp:sp>
    <dsp:sp modelId="{CF72BDB5-15C8-493B-B4E2-ED2F65377768}">
      <dsp:nvSpPr>
        <dsp:cNvPr id="0" name=""/>
        <dsp:cNvSpPr/>
      </dsp:nvSpPr>
      <dsp:spPr>
        <a:xfrm>
          <a:off x="0" y="1808044"/>
          <a:ext cx="6190459" cy="556152"/>
        </a:xfrm>
        <a:prstGeom prst="roundRect">
          <a:avLst/>
        </a:prstGeom>
        <a:solidFill>
          <a:schemeClr val="accent2">
            <a:hueOff val="-3751899"/>
            <a:satOff val="-3386"/>
            <a:lumOff val="-75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tr-TR" sz="1400" kern="1200"/>
            <a:t>Soru ‘’kazanım’’ ilişkisinin kurulması</a:t>
          </a:r>
          <a:endParaRPr lang="en-US" sz="1400" kern="1200"/>
        </a:p>
      </dsp:txBody>
      <dsp:txXfrm>
        <a:off x="27149" y="1835193"/>
        <a:ext cx="6136161" cy="501854"/>
      </dsp:txXfrm>
    </dsp:sp>
    <dsp:sp modelId="{BB9DF67B-0FE1-4D08-B431-AC0A25702ADA}">
      <dsp:nvSpPr>
        <dsp:cNvPr id="0" name=""/>
        <dsp:cNvSpPr/>
      </dsp:nvSpPr>
      <dsp:spPr>
        <a:xfrm>
          <a:off x="0" y="2404516"/>
          <a:ext cx="6190459" cy="556152"/>
        </a:xfrm>
        <a:prstGeom prst="roundRect">
          <a:avLst/>
        </a:prstGeom>
        <a:solidFill>
          <a:schemeClr val="accent2">
            <a:hueOff val="-5002532"/>
            <a:satOff val="-4514"/>
            <a:lumOff val="-1007"/>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tr-TR" sz="1400" kern="1200"/>
            <a:t>Ölçülecek zihinsel becerinin tanımlanması</a:t>
          </a:r>
          <a:endParaRPr lang="en-US" sz="1400" kern="1200"/>
        </a:p>
      </dsp:txBody>
      <dsp:txXfrm>
        <a:off x="27149" y="2431665"/>
        <a:ext cx="6136161" cy="501854"/>
      </dsp:txXfrm>
    </dsp:sp>
    <dsp:sp modelId="{BFB93347-AB69-4649-8187-CC87A99EF58D}">
      <dsp:nvSpPr>
        <dsp:cNvPr id="0" name=""/>
        <dsp:cNvSpPr/>
      </dsp:nvSpPr>
      <dsp:spPr>
        <a:xfrm>
          <a:off x="0" y="3000988"/>
          <a:ext cx="6190459" cy="556152"/>
        </a:xfrm>
        <a:prstGeom prst="roundRect">
          <a:avLst/>
        </a:prstGeom>
        <a:solidFill>
          <a:schemeClr val="accent2">
            <a:hueOff val="-6253165"/>
            <a:satOff val="-5643"/>
            <a:lumOff val="-1259"/>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tr-TR" sz="1400" kern="1200"/>
            <a:t>Puanlama öncesi bir yanıt anahtarı hazırlamak</a:t>
          </a:r>
          <a:endParaRPr lang="en-US" sz="1400" kern="1200"/>
        </a:p>
      </dsp:txBody>
      <dsp:txXfrm>
        <a:off x="27149" y="3028137"/>
        <a:ext cx="6136161" cy="501854"/>
      </dsp:txXfrm>
    </dsp:sp>
    <dsp:sp modelId="{1675FA0D-BA65-4F1F-892D-9EC0DE3C3DED}">
      <dsp:nvSpPr>
        <dsp:cNvPr id="0" name=""/>
        <dsp:cNvSpPr/>
      </dsp:nvSpPr>
      <dsp:spPr>
        <a:xfrm>
          <a:off x="0" y="3597460"/>
          <a:ext cx="6190459" cy="556152"/>
        </a:xfrm>
        <a:prstGeom prst="roundRect">
          <a:avLst/>
        </a:prstGeom>
        <a:solidFill>
          <a:schemeClr val="accent2">
            <a:hueOff val="-7503798"/>
            <a:satOff val="-6771"/>
            <a:lumOff val="-151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tr-TR" sz="1400" kern="1200"/>
            <a:t>Yanıtın doğruluğu dışında yazım ve noktalama dil bilgisi kuralları gibi unsurların da puanlanmasına karar vermek</a:t>
          </a:r>
          <a:endParaRPr lang="en-US" sz="1400" kern="1200"/>
        </a:p>
      </dsp:txBody>
      <dsp:txXfrm>
        <a:off x="27149" y="3624609"/>
        <a:ext cx="6136161" cy="501854"/>
      </dsp:txXfrm>
    </dsp:sp>
    <dsp:sp modelId="{057F4357-CC1B-4026-8D58-21180CCEBC06}">
      <dsp:nvSpPr>
        <dsp:cNvPr id="0" name=""/>
        <dsp:cNvSpPr/>
      </dsp:nvSpPr>
      <dsp:spPr>
        <a:xfrm>
          <a:off x="0" y="4193933"/>
          <a:ext cx="6190459" cy="556152"/>
        </a:xfrm>
        <a:prstGeom prst="roundRect">
          <a:avLst/>
        </a:prstGeom>
        <a:solidFill>
          <a:schemeClr val="accent2">
            <a:hueOff val="-8754431"/>
            <a:satOff val="-7900"/>
            <a:lumOff val="-176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tr-TR" sz="1400" kern="1200" dirty="0"/>
            <a:t>Yanıt anahtarında yer almayan ancak teknik olarak doğru yanıtları puanlamak</a:t>
          </a:r>
          <a:endParaRPr lang="en-US" sz="1400" kern="1200" dirty="0"/>
        </a:p>
      </dsp:txBody>
      <dsp:txXfrm>
        <a:off x="27149" y="4221082"/>
        <a:ext cx="6136161" cy="50185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7087B2-0DA9-426F-A740-BD53AA8E5AD9}" type="datetimeFigureOut">
              <a:rPr lang="tr-TR" smtClean="0"/>
              <a:t>20.03.2024</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B146CE-37A9-42FF-9C3E-62BB8A1F4765}" type="slidenum">
              <a:rPr lang="tr-TR" smtClean="0"/>
              <a:t>‹#›</a:t>
            </a:fld>
            <a:endParaRPr lang="tr-TR"/>
          </a:p>
        </p:txBody>
      </p:sp>
    </p:spTree>
    <p:extLst>
      <p:ext uri="{BB962C8B-B14F-4D97-AF65-F5344CB8AC3E}">
        <p14:creationId xmlns:p14="http://schemas.microsoft.com/office/powerpoint/2010/main" val="3127903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CB146CE-37A9-42FF-9C3E-62BB8A1F4765}" type="slidenum">
              <a:rPr lang="tr-TR" smtClean="0"/>
              <a:t>25</a:t>
            </a:fld>
            <a:endParaRPr lang="tr-TR"/>
          </a:p>
        </p:txBody>
      </p:sp>
    </p:spTree>
    <p:extLst>
      <p:ext uri="{BB962C8B-B14F-4D97-AF65-F5344CB8AC3E}">
        <p14:creationId xmlns:p14="http://schemas.microsoft.com/office/powerpoint/2010/main" val="98404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FFADB037-EDC9-42C9-9036-874A1CFE0D15}" type="datetimeFigureOut">
              <a:rPr lang="tr-TR" smtClean="0"/>
              <a:t>20.03.2024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67F6EBF-8310-4548-9F8F-DE565A54194E}" type="slidenum">
              <a:rPr lang="tr-TR" smtClean="0"/>
              <a:t>‹#›</a:t>
            </a:fld>
            <a:endParaRPr lang="tr-T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1316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FFADB037-EDC9-42C9-9036-874A1CFE0D15}" type="datetimeFigureOut">
              <a:rPr lang="tr-TR" smtClean="0"/>
              <a:t>20.03.2024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E67F6EBF-8310-4548-9F8F-DE565A54194E}" type="slidenum">
              <a:rPr lang="tr-TR" smtClean="0"/>
              <a:t>‹#›</a:t>
            </a:fld>
            <a:endParaRPr lang="tr-TR"/>
          </a:p>
        </p:txBody>
      </p:sp>
    </p:spTree>
    <p:extLst>
      <p:ext uri="{BB962C8B-B14F-4D97-AF65-F5344CB8AC3E}">
        <p14:creationId xmlns:p14="http://schemas.microsoft.com/office/powerpoint/2010/main" val="1138665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tr-TR"/>
              <a:t>Asıl başlık stilini düzenlemek için tıklayın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FFADB037-EDC9-42C9-9036-874A1CFE0D15}" type="datetimeFigureOut">
              <a:rPr lang="tr-TR" smtClean="0"/>
              <a:t>20.03.2024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67F6EBF-8310-4548-9F8F-DE565A54194E}" type="slidenum">
              <a:rPr lang="tr-TR" smtClean="0"/>
              <a:t>‹#›</a:t>
            </a:fld>
            <a:endParaRPr lang="tr-TR"/>
          </a:p>
        </p:txBody>
      </p:sp>
    </p:spTree>
    <p:extLst>
      <p:ext uri="{BB962C8B-B14F-4D97-AF65-F5344CB8AC3E}">
        <p14:creationId xmlns:p14="http://schemas.microsoft.com/office/powerpoint/2010/main" val="32667235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tr-TR"/>
              <a:t>Asıl başlık stilini düzenlemek için tıklayın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FFADB037-EDC9-42C9-9036-874A1CFE0D15}" type="datetimeFigureOut">
              <a:rPr lang="tr-TR" smtClean="0"/>
              <a:t>20.03.2024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67F6EBF-8310-4548-9F8F-DE565A54194E}" type="slidenum">
              <a:rPr lang="tr-TR" smtClean="0"/>
              <a:t>‹#›</a:t>
            </a:fld>
            <a:endParaRPr lang="tr-T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976195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tr-TR"/>
              <a:t>Asıl başlık stilini düzenlemek için tıklayın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FFADB037-EDC9-42C9-9036-874A1CFE0D15}" type="datetimeFigureOut">
              <a:rPr lang="tr-TR" smtClean="0"/>
              <a:t>20.03.2024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67F6EBF-8310-4548-9F8F-DE565A54194E}" type="slidenum">
              <a:rPr lang="tr-TR" smtClean="0"/>
              <a:t>‹#›</a:t>
            </a:fld>
            <a:endParaRPr lang="tr-TR"/>
          </a:p>
        </p:txBody>
      </p:sp>
    </p:spTree>
    <p:extLst>
      <p:ext uri="{BB962C8B-B14F-4D97-AF65-F5344CB8AC3E}">
        <p14:creationId xmlns:p14="http://schemas.microsoft.com/office/powerpoint/2010/main" val="2105725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tr-TR"/>
              <a:t>Asıl başlık stilini düzenlemek için tıklayın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tr-TR"/>
              <a:t>Asıl metin stillerini düzenlemek için tıklayın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FFADB037-EDC9-42C9-9036-874A1CFE0D15}" type="datetimeFigureOut">
              <a:rPr lang="tr-TR" smtClean="0"/>
              <a:t>20.03.2024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67F6EBF-8310-4548-9F8F-DE565A54194E}" type="slidenum">
              <a:rPr lang="tr-TR" smtClean="0"/>
              <a:t>‹#›</a:t>
            </a:fld>
            <a:endParaRPr lang="tr-T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1901555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tr-TR"/>
              <a:t>Asıl başlık stilini düzenlemek için tıklayın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tr-TR"/>
              <a:t>Asıl metin stillerini düzenlemek için tıklayın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FFADB037-EDC9-42C9-9036-874A1CFE0D15}" type="datetimeFigureOut">
              <a:rPr lang="tr-TR" smtClean="0"/>
              <a:t>20.03.2024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67F6EBF-8310-4548-9F8F-DE565A54194E}" type="slidenum">
              <a:rPr lang="tr-TR" smtClean="0"/>
              <a:t>‹#›</a:t>
            </a:fld>
            <a:endParaRPr lang="tr-TR"/>
          </a:p>
        </p:txBody>
      </p:sp>
    </p:spTree>
    <p:extLst>
      <p:ext uri="{BB962C8B-B14F-4D97-AF65-F5344CB8AC3E}">
        <p14:creationId xmlns:p14="http://schemas.microsoft.com/office/powerpoint/2010/main" val="30522032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FFADB037-EDC9-42C9-9036-874A1CFE0D15}" type="datetimeFigureOut">
              <a:rPr lang="tr-TR" smtClean="0"/>
              <a:t>20.03.2024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67F6EBF-8310-4548-9F8F-DE565A54194E}" type="slidenum">
              <a:rPr lang="tr-TR" smtClean="0"/>
              <a:t>‹#›</a:t>
            </a:fld>
            <a:endParaRPr lang="tr-TR"/>
          </a:p>
        </p:txBody>
      </p:sp>
    </p:spTree>
    <p:extLst>
      <p:ext uri="{BB962C8B-B14F-4D97-AF65-F5344CB8AC3E}">
        <p14:creationId xmlns:p14="http://schemas.microsoft.com/office/powerpoint/2010/main" val="18649016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FFADB037-EDC9-42C9-9036-874A1CFE0D15}" type="datetimeFigureOut">
              <a:rPr lang="tr-TR" smtClean="0"/>
              <a:t>20.03.2024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67F6EBF-8310-4548-9F8F-DE565A54194E}" type="slidenum">
              <a:rPr lang="tr-TR" smtClean="0"/>
              <a:t>‹#›</a:t>
            </a:fld>
            <a:endParaRPr lang="tr-TR"/>
          </a:p>
        </p:txBody>
      </p:sp>
    </p:spTree>
    <p:extLst>
      <p:ext uri="{BB962C8B-B14F-4D97-AF65-F5344CB8AC3E}">
        <p14:creationId xmlns:p14="http://schemas.microsoft.com/office/powerpoint/2010/main" val="2443610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nchor="ct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FFADB037-EDC9-42C9-9036-874A1CFE0D15}" type="datetimeFigureOut">
              <a:rPr lang="tr-TR" smtClean="0"/>
              <a:t>20.03.2024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67F6EBF-8310-4548-9F8F-DE565A54194E}" type="slidenum">
              <a:rPr lang="tr-TR" smtClean="0"/>
              <a:t>‹#›</a:t>
            </a:fld>
            <a:endParaRPr lang="tr-TR"/>
          </a:p>
        </p:txBody>
      </p:sp>
    </p:spTree>
    <p:extLst>
      <p:ext uri="{BB962C8B-B14F-4D97-AF65-F5344CB8AC3E}">
        <p14:creationId xmlns:p14="http://schemas.microsoft.com/office/powerpoint/2010/main" val="521204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tr-TR"/>
              <a:t>Asıl başlık stilini düzenlemek için tıklayın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FFADB037-EDC9-42C9-9036-874A1CFE0D15}" type="datetimeFigureOut">
              <a:rPr lang="tr-TR" smtClean="0"/>
              <a:t>20.03.2024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67F6EBF-8310-4548-9F8F-DE565A54194E}" type="slidenum">
              <a:rPr lang="tr-TR" smtClean="0"/>
              <a:t>‹#›</a:t>
            </a:fld>
            <a:endParaRPr lang="tr-TR"/>
          </a:p>
        </p:txBody>
      </p:sp>
    </p:spTree>
    <p:extLst>
      <p:ext uri="{BB962C8B-B14F-4D97-AF65-F5344CB8AC3E}">
        <p14:creationId xmlns:p14="http://schemas.microsoft.com/office/powerpoint/2010/main" val="1021397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FFADB037-EDC9-42C9-9036-874A1CFE0D15}" type="datetimeFigureOut">
              <a:rPr lang="tr-TR" smtClean="0"/>
              <a:t>20.03.2024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67F6EBF-8310-4548-9F8F-DE565A54194E}" type="slidenum">
              <a:rPr lang="tr-TR" smtClean="0"/>
              <a:t>‹#›</a:t>
            </a:fld>
            <a:endParaRPr lang="tr-TR"/>
          </a:p>
        </p:txBody>
      </p:sp>
    </p:spTree>
    <p:extLst>
      <p:ext uri="{BB962C8B-B14F-4D97-AF65-F5344CB8AC3E}">
        <p14:creationId xmlns:p14="http://schemas.microsoft.com/office/powerpoint/2010/main" val="2361923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FFADB037-EDC9-42C9-9036-874A1CFE0D15}" type="datetimeFigureOut">
              <a:rPr lang="tr-TR" smtClean="0"/>
              <a:t>20.03.2024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E67F6EBF-8310-4548-9F8F-DE565A54194E}" type="slidenum">
              <a:rPr lang="tr-TR" smtClean="0"/>
              <a:t>‹#›</a:t>
            </a:fld>
            <a:endParaRPr lang="tr-TR"/>
          </a:p>
        </p:txBody>
      </p:sp>
    </p:spTree>
    <p:extLst>
      <p:ext uri="{BB962C8B-B14F-4D97-AF65-F5344CB8AC3E}">
        <p14:creationId xmlns:p14="http://schemas.microsoft.com/office/powerpoint/2010/main" val="3553951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FFADB037-EDC9-42C9-9036-874A1CFE0D15}" type="datetimeFigureOut">
              <a:rPr lang="tr-TR" smtClean="0"/>
              <a:t>20.03.2024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E67F6EBF-8310-4548-9F8F-DE565A54194E}" type="slidenum">
              <a:rPr lang="tr-TR" smtClean="0"/>
              <a:t>‹#›</a:t>
            </a:fld>
            <a:endParaRPr lang="tr-TR"/>
          </a:p>
        </p:txBody>
      </p:sp>
    </p:spTree>
    <p:extLst>
      <p:ext uri="{BB962C8B-B14F-4D97-AF65-F5344CB8AC3E}">
        <p14:creationId xmlns:p14="http://schemas.microsoft.com/office/powerpoint/2010/main" val="2451351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ADB037-EDC9-42C9-9036-874A1CFE0D15}" type="datetimeFigureOut">
              <a:rPr lang="tr-TR" smtClean="0"/>
              <a:t>20.03.2024</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E67F6EBF-8310-4548-9F8F-DE565A54194E}" type="slidenum">
              <a:rPr lang="tr-TR" smtClean="0"/>
              <a:t>‹#›</a:t>
            </a:fld>
            <a:endParaRPr lang="tr-TR"/>
          </a:p>
        </p:txBody>
      </p:sp>
    </p:spTree>
    <p:extLst>
      <p:ext uri="{BB962C8B-B14F-4D97-AF65-F5344CB8AC3E}">
        <p14:creationId xmlns:p14="http://schemas.microsoft.com/office/powerpoint/2010/main" val="4206386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tr-TR"/>
              <a:t>Asıl başlık stilini düzenlemek için tıklayın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FFADB037-EDC9-42C9-9036-874A1CFE0D15}" type="datetimeFigureOut">
              <a:rPr lang="tr-TR" smtClean="0"/>
              <a:t>20.03.2024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67F6EBF-8310-4548-9F8F-DE565A54194E}" type="slidenum">
              <a:rPr lang="tr-TR" smtClean="0"/>
              <a:t>‹#›</a:t>
            </a:fld>
            <a:endParaRPr lang="tr-TR"/>
          </a:p>
        </p:txBody>
      </p:sp>
    </p:spTree>
    <p:extLst>
      <p:ext uri="{BB962C8B-B14F-4D97-AF65-F5344CB8AC3E}">
        <p14:creationId xmlns:p14="http://schemas.microsoft.com/office/powerpoint/2010/main" val="2337609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tr-TR"/>
              <a:t>Asıl başlık stilini düzenlemek için tıklayın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FFADB037-EDC9-42C9-9036-874A1CFE0D15}" type="datetimeFigureOut">
              <a:rPr lang="tr-TR" smtClean="0"/>
              <a:t>20.03.2024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67F6EBF-8310-4548-9F8F-DE565A54194E}" type="slidenum">
              <a:rPr lang="tr-TR" smtClean="0"/>
              <a:t>‹#›</a:t>
            </a:fld>
            <a:endParaRPr lang="tr-TR"/>
          </a:p>
        </p:txBody>
      </p:sp>
    </p:spTree>
    <p:extLst>
      <p:ext uri="{BB962C8B-B14F-4D97-AF65-F5344CB8AC3E}">
        <p14:creationId xmlns:p14="http://schemas.microsoft.com/office/powerpoint/2010/main" val="1735723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FFADB037-EDC9-42C9-9036-874A1CFE0D15}" type="datetimeFigureOut">
              <a:rPr lang="tr-TR" smtClean="0"/>
              <a:t>20.03.2024</a:t>
            </a:fld>
            <a:endParaRPr lang="tr-T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tr-T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E67F6EBF-8310-4548-9F8F-DE565A54194E}" type="slidenum">
              <a:rPr lang="tr-TR" smtClean="0"/>
              <a:t>‹#›</a:t>
            </a:fld>
            <a:endParaRPr lang="tr-TR"/>
          </a:p>
        </p:txBody>
      </p:sp>
    </p:spTree>
    <p:extLst>
      <p:ext uri="{BB962C8B-B14F-4D97-AF65-F5344CB8AC3E}">
        <p14:creationId xmlns:p14="http://schemas.microsoft.com/office/powerpoint/2010/main" val="256971110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511F85B-5967-428B-BE8B-819A79813D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a:extLst>
              <a:ext uri="{FF2B5EF4-FFF2-40B4-BE49-F238E27FC236}">
                <a16:creationId xmlns:a16="http://schemas.microsoft.com/office/drawing/2014/main" id="{7743FDEB-8E8B-6688-9BAE-B7A09C3DC56C}"/>
              </a:ext>
            </a:extLst>
          </p:cNvPr>
          <p:cNvPicPr>
            <a:picLocks noChangeAspect="1"/>
          </p:cNvPicPr>
          <p:nvPr/>
        </p:nvPicPr>
        <p:blipFill>
          <a:blip r:embed="rId2">
            <a:extLst>
              <a:ext uri="{28A0092B-C50C-407E-A947-70E740481C1C}">
                <a14:useLocalDpi xmlns:a14="http://schemas.microsoft.com/office/drawing/2010/main" val="0"/>
              </a:ext>
            </a:extLst>
          </a:blip>
          <a:srcRect t="163" b="163"/>
          <a:stretch/>
        </p:blipFill>
        <p:spPr>
          <a:xfrm>
            <a:off x="-34755" y="9144"/>
            <a:ext cx="12191980" cy="6857990"/>
          </a:xfrm>
          <a:prstGeom prst="rect">
            <a:avLst/>
          </a:prstGeom>
        </p:spPr>
      </p:pic>
      <p:sp>
        <p:nvSpPr>
          <p:cNvPr id="12" name="Snip Diagonal Corner Rectangle 6">
            <a:extLst>
              <a:ext uri="{FF2B5EF4-FFF2-40B4-BE49-F238E27FC236}">
                <a16:creationId xmlns:a16="http://schemas.microsoft.com/office/drawing/2014/main" id="{28DA8D05-CF65-4382-8BF4-2A08754DB5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1075" cy="6857998"/>
          </a:xfrm>
          <a:prstGeom prst="snip2DiagRect">
            <a:avLst>
              <a:gd name="adj1" fmla="val 0"/>
              <a:gd name="adj2" fmla="val 42414"/>
            </a:avLst>
          </a:prstGeom>
          <a:gradFill>
            <a:gsLst>
              <a:gs pos="2000">
                <a:schemeClr val="dk2">
                  <a:tint val="97000"/>
                  <a:hueMod val="92000"/>
                  <a:satMod val="169000"/>
                  <a:lumMod val="164000"/>
                  <a:alpha val="79000"/>
                </a:schemeClr>
              </a:gs>
              <a:gs pos="100000">
                <a:schemeClr val="dk2">
                  <a:shade val="96000"/>
                  <a:satMod val="120000"/>
                  <a:lumMod val="90000"/>
                  <a:alpha val="88000"/>
                </a:schemeClr>
              </a:gs>
            </a:gsLst>
          </a:gradFill>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Başlık 1">
            <a:extLst>
              <a:ext uri="{FF2B5EF4-FFF2-40B4-BE49-F238E27FC236}">
                <a16:creationId xmlns:a16="http://schemas.microsoft.com/office/drawing/2014/main" id="{00F256E0-1291-0969-6496-45AF6CD3B7DF}"/>
              </a:ext>
            </a:extLst>
          </p:cNvPr>
          <p:cNvSpPr>
            <a:spLocks noGrp="1"/>
          </p:cNvSpPr>
          <p:nvPr>
            <p:ph type="ctrTitle"/>
          </p:nvPr>
        </p:nvSpPr>
        <p:spPr>
          <a:xfrm>
            <a:off x="571274" y="2509284"/>
            <a:ext cx="6767736" cy="2486049"/>
          </a:xfrm>
        </p:spPr>
        <p:txBody>
          <a:bodyPr>
            <a:normAutofit/>
          </a:bodyPr>
          <a:lstStyle/>
          <a:p>
            <a:pPr>
              <a:lnSpc>
                <a:spcPct val="90000"/>
              </a:lnSpc>
            </a:pPr>
            <a:r>
              <a:rPr lang="tr-TR" sz="2600" b="1" dirty="0">
                <a:latin typeface="Times New Roman" panose="02020603050405020304" pitchFamily="18" charset="0"/>
                <a:cs typeface="Times New Roman" panose="02020603050405020304" pitchFamily="18" charset="0"/>
              </a:rPr>
              <a:t>Açık Uçlu Soru Yazma ve </a:t>
            </a:r>
            <a:br>
              <a:rPr lang="tr-TR" sz="2600" b="1" dirty="0">
                <a:latin typeface="Times New Roman" panose="02020603050405020304" pitchFamily="18" charset="0"/>
                <a:cs typeface="Times New Roman" panose="02020603050405020304" pitchFamily="18" charset="0"/>
              </a:rPr>
            </a:br>
            <a:r>
              <a:rPr lang="tr-TR" sz="2600" b="1" dirty="0">
                <a:latin typeface="Times New Roman" panose="02020603050405020304" pitchFamily="18" charset="0"/>
                <a:cs typeface="Times New Roman" panose="02020603050405020304" pitchFamily="18" charset="0"/>
              </a:rPr>
              <a:t>Ölçme Değerlendirme Teknikleri</a:t>
            </a:r>
            <a:br>
              <a:rPr lang="tr-TR" sz="2600" b="1" dirty="0">
                <a:latin typeface="Times New Roman" panose="02020603050405020304" pitchFamily="18" charset="0"/>
                <a:cs typeface="Times New Roman" panose="02020603050405020304" pitchFamily="18" charset="0"/>
              </a:rPr>
            </a:br>
            <a:r>
              <a:rPr lang="tr-TR" sz="2600" b="1" dirty="0">
                <a:latin typeface="Times New Roman" panose="02020603050405020304" pitchFamily="18" charset="0"/>
                <a:cs typeface="Times New Roman" panose="02020603050405020304" pitchFamily="18" charset="0"/>
              </a:rPr>
              <a:t>Yozgat Ölçme Değerlendirme Merkezi</a:t>
            </a:r>
            <a:br>
              <a:rPr lang="tr-TR" sz="2600" b="1" dirty="0"/>
            </a:br>
            <a:endParaRPr lang="tr-TR" sz="2600" b="1" dirty="0"/>
          </a:p>
        </p:txBody>
      </p:sp>
      <p:grpSp>
        <p:nvGrpSpPr>
          <p:cNvPr id="14" name="Group 13">
            <a:extLst>
              <a:ext uri="{FF2B5EF4-FFF2-40B4-BE49-F238E27FC236}">
                <a16:creationId xmlns:a16="http://schemas.microsoft.com/office/drawing/2014/main" id="{E0C6252F-9468-4CFE-8A28-0DFE703FB7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11344" y="9144"/>
            <a:ext cx="6080656" cy="6163733"/>
            <a:chOff x="6108170" y="8467"/>
            <a:chExt cx="6080656" cy="6163733"/>
          </a:xfrm>
        </p:grpSpPr>
        <p:cxnSp>
          <p:nvCxnSpPr>
            <p:cNvPr id="15" name="Straight Connector 14">
              <a:extLst>
                <a:ext uri="{FF2B5EF4-FFF2-40B4-BE49-F238E27FC236}">
                  <a16:creationId xmlns:a16="http://schemas.microsoft.com/office/drawing/2014/main" id="{F873F8F7-6FEE-4BB3-94A3-78B5C2FF1D8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FF5B2264-1E71-4A5B-ABFC-2832FD78EC9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C6E0A76D-9460-46B8-BD58-9E9BF9CEB3F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47E3790F-67C5-42CD-B933-75C6F3250AA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4EF3C2C4-F6BB-4D14-8577-3649162D0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6" name="Resim 5">
            <a:extLst>
              <a:ext uri="{FF2B5EF4-FFF2-40B4-BE49-F238E27FC236}">
                <a16:creationId xmlns:a16="http://schemas.microsoft.com/office/drawing/2014/main" id="{EAFD6204-183C-2941-938D-80DF8DD394EA}"/>
              </a:ext>
            </a:extLst>
          </p:cNvPr>
          <p:cNvPicPr>
            <a:picLocks noChangeAspect="1"/>
          </p:cNvPicPr>
          <p:nvPr/>
        </p:nvPicPr>
        <p:blipFill>
          <a:blip r:embed="rId3"/>
          <a:stretch>
            <a:fillRect/>
          </a:stretch>
        </p:blipFill>
        <p:spPr>
          <a:xfrm>
            <a:off x="9402857" y="-219456"/>
            <a:ext cx="3151905" cy="2262437"/>
          </a:xfrm>
          <a:prstGeom prst="ellipse">
            <a:avLst/>
          </a:prstGeom>
          <a:ln>
            <a:noFill/>
          </a:ln>
          <a:effectLst>
            <a:softEdge rad="112500"/>
          </a:effectLst>
        </p:spPr>
      </p:pic>
    </p:spTree>
    <p:extLst>
      <p:ext uri="{BB962C8B-B14F-4D97-AF65-F5344CB8AC3E}">
        <p14:creationId xmlns:p14="http://schemas.microsoft.com/office/powerpoint/2010/main" val="201008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8946F32-8F8A-2835-4268-E73D6DFCED44}"/>
              </a:ext>
            </a:extLst>
          </p:cNvPr>
          <p:cNvSpPr>
            <a:spLocks noGrp="1"/>
          </p:cNvSpPr>
          <p:nvPr>
            <p:ph type="title"/>
          </p:nvPr>
        </p:nvSpPr>
        <p:spPr/>
        <p:txBody>
          <a:bodyPr/>
          <a:lstStyle/>
          <a:p>
            <a:r>
              <a:rPr lang="tr-TR" dirty="0"/>
              <a:t>Açık uçlu maddelerin sınırlılıkları</a:t>
            </a:r>
          </a:p>
        </p:txBody>
      </p:sp>
      <p:sp>
        <p:nvSpPr>
          <p:cNvPr id="3" name="İçerik Yer Tutucusu 2">
            <a:extLst>
              <a:ext uri="{FF2B5EF4-FFF2-40B4-BE49-F238E27FC236}">
                <a16:creationId xmlns:a16="http://schemas.microsoft.com/office/drawing/2014/main" id="{226C250E-813F-30A8-0C98-ED092B2F40AA}"/>
              </a:ext>
            </a:extLst>
          </p:cNvPr>
          <p:cNvSpPr>
            <a:spLocks noGrp="1"/>
          </p:cNvSpPr>
          <p:nvPr>
            <p:ph idx="1"/>
          </p:nvPr>
        </p:nvSpPr>
        <p:spPr/>
        <p:txBody>
          <a:bodyPr/>
          <a:lstStyle/>
          <a:p>
            <a:r>
              <a:rPr lang="tr-TR" dirty="0"/>
              <a:t>Puanlayıcı hatasının daha çok karışması</a:t>
            </a:r>
          </a:p>
          <a:p>
            <a:r>
              <a:rPr lang="tr-TR" dirty="0"/>
              <a:t>Objektif bir puanlama için eğitimlerin sürekliliği</a:t>
            </a:r>
          </a:p>
          <a:p>
            <a:r>
              <a:rPr lang="tr-TR" dirty="0"/>
              <a:t>Madde yazımı ve puanlama anahtarının geliştirilmesinin zorluğu</a:t>
            </a:r>
          </a:p>
          <a:p>
            <a:r>
              <a:rPr lang="tr-TR" dirty="0"/>
              <a:t>Maddelerin yanıtlamasının daha çok zaman alması</a:t>
            </a:r>
          </a:p>
          <a:p>
            <a:r>
              <a:rPr lang="tr-TR" dirty="0"/>
              <a:t>Daha maliyetli olması</a:t>
            </a:r>
          </a:p>
          <a:p>
            <a:r>
              <a:rPr lang="tr-TR" dirty="0"/>
              <a:t>Kullanım uygunluğu</a:t>
            </a:r>
          </a:p>
          <a:p>
            <a:endParaRPr lang="tr-TR" dirty="0"/>
          </a:p>
        </p:txBody>
      </p:sp>
    </p:spTree>
    <p:extLst>
      <p:ext uri="{BB962C8B-B14F-4D97-AF65-F5344CB8AC3E}">
        <p14:creationId xmlns:p14="http://schemas.microsoft.com/office/powerpoint/2010/main" val="2982307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3EB5F20-A2E0-7899-9F12-92E627EBD697}"/>
              </a:ext>
            </a:extLst>
          </p:cNvPr>
          <p:cNvSpPr>
            <a:spLocks noGrp="1"/>
          </p:cNvSpPr>
          <p:nvPr>
            <p:ph type="title"/>
          </p:nvPr>
        </p:nvSpPr>
        <p:spPr/>
        <p:txBody>
          <a:bodyPr/>
          <a:lstStyle/>
          <a:p>
            <a:r>
              <a:rPr lang="tr-TR" dirty="0"/>
              <a:t>Açık uçlu maddeler ile ilgili doğru bilinen yanlışlar</a:t>
            </a:r>
          </a:p>
        </p:txBody>
      </p:sp>
      <p:sp>
        <p:nvSpPr>
          <p:cNvPr id="3" name="İçerik Yer Tutucusu 2">
            <a:extLst>
              <a:ext uri="{FF2B5EF4-FFF2-40B4-BE49-F238E27FC236}">
                <a16:creationId xmlns:a16="http://schemas.microsoft.com/office/drawing/2014/main" id="{79015C86-72A8-1179-B902-FA71C1BC42BF}"/>
              </a:ext>
            </a:extLst>
          </p:cNvPr>
          <p:cNvSpPr>
            <a:spLocks noGrp="1"/>
          </p:cNvSpPr>
          <p:nvPr>
            <p:ph idx="1"/>
          </p:nvPr>
        </p:nvSpPr>
        <p:spPr/>
        <p:txBody>
          <a:bodyPr>
            <a:normAutofit fontScale="92500"/>
          </a:bodyPr>
          <a:lstStyle/>
          <a:p>
            <a:r>
              <a:rPr lang="tr-TR" sz="1800" dirty="0"/>
              <a:t>Açık uçlu maddeler ile ilgili her zaman doğru kabul edilen ilk yanlış bilgi açık uçlu maddelerin her zaman üst düzey bilişsel becerileri ölçtüğüne yönelik olan inançtır.</a:t>
            </a:r>
          </a:p>
          <a:p>
            <a:r>
              <a:rPr lang="tr-TR" sz="1800" dirty="0">
                <a:solidFill>
                  <a:schemeClr val="tx1"/>
                </a:solidFill>
              </a:rPr>
              <a:t>ÖRNEK MADDE :Ölçme ve değerlendirme kavramlarını tanımlayıp arasındaki ilişkiyi örneklerle açıklayınız.</a:t>
            </a:r>
          </a:p>
          <a:p>
            <a:r>
              <a:rPr lang="tr-TR" sz="1800" dirty="0">
                <a:solidFill>
                  <a:schemeClr val="bg2"/>
                </a:solidFill>
              </a:rPr>
              <a:t>Açık uçlu maddelerle ilgili doğru bilinen yanlışlardan biri de bu tür maddelerde şans başarısının hiç olmadığına yönelik düşüncedir.</a:t>
            </a:r>
          </a:p>
          <a:p>
            <a:r>
              <a:rPr lang="tr-TR" sz="1800" dirty="0">
                <a:solidFill>
                  <a:schemeClr val="bg2"/>
                </a:solidFill>
              </a:rPr>
              <a:t>Açık uçlu maddeler ile ilgili doğru bilinen yanlışlardan önemli bir tanesi de bu maddelerin hazırlanmasının daha kolay olduğu düşüncesidir.</a:t>
            </a:r>
          </a:p>
          <a:p>
            <a:r>
              <a:rPr lang="tr-TR" sz="1800" dirty="0">
                <a:solidFill>
                  <a:schemeClr val="bg2"/>
                </a:solidFill>
              </a:rPr>
              <a:t>Açık uçlu maddeler ile ilgili doğru bilinen yanlışlardan sonuncusu olarak açık uçlu maddelerin puanlanmasının objektif olmadığı şeklindeki algı belirtilebilir.</a:t>
            </a:r>
          </a:p>
          <a:p>
            <a:endParaRPr lang="tr-TR" dirty="0"/>
          </a:p>
        </p:txBody>
      </p:sp>
    </p:spTree>
    <p:extLst>
      <p:ext uri="{BB962C8B-B14F-4D97-AF65-F5344CB8AC3E}">
        <p14:creationId xmlns:p14="http://schemas.microsoft.com/office/powerpoint/2010/main" val="3538303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FBF6B0E-7627-AC2C-CBC4-2451F1D599DB}"/>
              </a:ext>
            </a:extLst>
          </p:cNvPr>
          <p:cNvSpPr>
            <a:spLocks noGrp="1"/>
          </p:cNvSpPr>
          <p:nvPr>
            <p:ph type="title"/>
          </p:nvPr>
        </p:nvSpPr>
        <p:spPr/>
        <p:txBody>
          <a:bodyPr/>
          <a:lstStyle/>
          <a:p>
            <a:r>
              <a:rPr lang="tr-TR" dirty="0"/>
              <a:t>Açık uçlu maddelerin hazırlanması ve incelenmesi</a:t>
            </a:r>
          </a:p>
        </p:txBody>
      </p:sp>
      <p:sp>
        <p:nvSpPr>
          <p:cNvPr id="3" name="İçerik Yer Tutucusu 2">
            <a:extLst>
              <a:ext uri="{FF2B5EF4-FFF2-40B4-BE49-F238E27FC236}">
                <a16:creationId xmlns:a16="http://schemas.microsoft.com/office/drawing/2014/main" id="{35596118-3FAE-2AA6-ADA9-354D7BDAD10F}"/>
              </a:ext>
            </a:extLst>
          </p:cNvPr>
          <p:cNvSpPr>
            <a:spLocks noGrp="1"/>
          </p:cNvSpPr>
          <p:nvPr>
            <p:ph idx="1"/>
          </p:nvPr>
        </p:nvSpPr>
        <p:spPr>
          <a:xfrm>
            <a:off x="684212" y="237744"/>
            <a:ext cx="8534400" cy="4249588"/>
          </a:xfrm>
        </p:spPr>
        <p:txBody>
          <a:bodyPr>
            <a:normAutofit/>
          </a:bodyPr>
          <a:lstStyle/>
          <a:p>
            <a:r>
              <a:rPr lang="tr-TR" dirty="0"/>
              <a:t>Açık uçlu maddelere yapısal olarak bakıldığında üç farklı boyutta ele alınabilir. Bu bölümde açık uçlu maddelerin boyutları;</a:t>
            </a:r>
          </a:p>
          <a:p>
            <a:pPr marL="457200" indent="-457200">
              <a:buFont typeface="+mj-lt"/>
              <a:buAutoNum type="alphaLcParenR"/>
            </a:pPr>
            <a:r>
              <a:rPr lang="tr-TR" dirty="0"/>
              <a:t>Problem durumu (bilgi)</a:t>
            </a:r>
          </a:p>
          <a:p>
            <a:pPr marL="457200" indent="-457200">
              <a:buFont typeface="+mj-lt"/>
              <a:buAutoNum type="alphaLcParenR"/>
            </a:pPr>
            <a:r>
              <a:rPr lang="tr-TR" dirty="0"/>
              <a:t>Madde kökü</a:t>
            </a:r>
          </a:p>
          <a:p>
            <a:pPr marL="457200" indent="-457200">
              <a:buFont typeface="+mj-lt"/>
              <a:buAutoNum type="alphaLcParenR"/>
            </a:pPr>
            <a:r>
              <a:rPr lang="tr-TR" dirty="0"/>
              <a:t>Puanlama anahtarı</a:t>
            </a:r>
          </a:p>
          <a:p>
            <a:pPr marL="0" indent="0">
              <a:buNone/>
            </a:pPr>
            <a:r>
              <a:rPr lang="tr-TR" dirty="0"/>
              <a:t>    Açık uçlu maddelerin hangi amaçla kullanacağının belirlenmesi</a:t>
            </a:r>
          </a:p>
          <a:p>
            <a:pPr marL="0" indent="0">
              <a:buNone/>
            </a:pPr>
            <a:r>
              <a:rPr lang="tr-TR" dirty="0"/>
              <a:t>    Açık uçlu maddenin hazırlanmasında hangi bilişsel taksonomisinin kullanılacağına karar verilmesi</a:t>
            </a:r>
          </a:p>
          <a:p>
            <a:pPr marL="0" indent="0">
              <a:buNone/>
            </a:pPr>
            <a:r>
              <a:rPr lang="tr-TR" dirty="0"/>
              <a:t>    Açık uçlu maddeyle ölçülecek öğrenme çıktısının net olarak belirlenmesi</a:t>
            </a:r>
          </a:p>
          <a:p>
            <a:pPr marL="0" indent="0">
              <a:buNone/>
            </a:pPr>
            <a:endParaRPr lang="tr-TR" dirty="0"/>
          </a:p>
        </p:txBody>
      </p:sp>
    </p:spTree>
    <p:extLst>
      <p:ext uri="{BB962C8B-B14F-4D97-AF65-F5344CB8AC3E}">
        <p14:creationId xmlns:p14="http://schemas.microsoft.com/office/powerpoint/2010/main" val="2170989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0ED3CD9-7202-93A5-AA52-1C4E480A1AE8}"/>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10D140F5-D783-D95B-218D-B4E76EEDC268}"/>
              </a:ext>
            </a:extLst>
          </p:cNvPr>
          <p:cNvSpPr>
            <a:spLocks noGrp="1"/>
          </p:cNvSpPr>
          <p:nvPr>
            <p:ph idx="1"/>
          </p:nvPr>
        </p:nvSpPr>
        <p:spPr/>
        <p:txBody>
          <a:bodyPr/>
          <a:lstStyle/>
          <a:p>
            <a:r>
              <a:rPr lang="tr-TR" dirty="0"/>
              <a:t>Diğer madde türleriyle ölçülecek öğrenme çıktıları için açık uçlu madde hazırlamaktan kaçınılması</a:t>
            </a:r>
          </a:p>
          <a:p>
            <a:r>
              <a:rPr lang="tr-TR" dirty="0"/>
              <a:t>Öğrencilerin üst düzey düşünme becerilerine odaklanan ve seviyeye uygun maddelerin hazırlanması</a:t>
            </a:r>
          </a:p>
          <a:p>
            <a:r>
              <a:rPr lang="tr-TR" dirty="0"/>
              <a:t>Açık uçlu maddenin türü belirlenmeli</a:t>
            </a:r>
          </a:p>
          <a:p>
            <a:r>
              <a:rPr lang="tr-TR" dirty="0"/>
              <a:t>Problem durumunun (bilgi) oluşturulması</a:t>
            </a:r>
          </a:p>
        </p:txBody>
      </p:sp>
    </p:spTree>
    <p:extLst>
      <p:ext uri="{BB962C8B-B14F-4D97-AF65-F5344CB8AC3E}">
        <p14:creationId xmlns:p14="http://schemas.microsoft.com/office/powerpoint/2010/main" val="22297163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99C3638-B2AA-43E8-F44F-35B50AC7414F}"/>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id="{5EE5A48A-8350-69CB-9A6B-5069D4885476}"/>
              </a:ext>
            </a:extLst>
          </p:cNvPr>
          <p:cNvSpPr>
            <a:spLocks noGrp="1"/>
          </p:cNvSpPr>
          <p:nvPr>
            <p:ph idx="1"/>
          </p:nvPr>
        </p:nvSpPr>
        <p:spPr/>
        <p:txBody>
          <a:bodyPr/>
          <a:lstStyle/>
          <a:p>
            <a:r>
              <a:rPr lang="tr-TR" dirty="0"/>
              <a:t>TARİH DERSİ ÖĞRETİM PROGRAMINDA ALINAN ÜÇ KAZANIM AŞAĞIDA VERİLMEKTEDİR.</a:t>
            </a:r>
          </a:p>
          <a:p>
            <a:pPr marL="457200" indent="-457200">
              <a:buFont typeface="+mj-lt"/>
              <a:buAutoNum type="arabicPeriod"/>
            </a:pPr>
            <a:r>
              <a:rPr lang="tr-TR" dirty="0"/>
              <a:t>Osmanlı Devleti’nin son dönemlerindeki nüfus hareketlerinin siyasi, askeri ve ekonomik sebep ve sonuçlarını açıklar.</a:t>
            </a:r>
          </a:p>
          <a:p>
            <a:pPr marL="457200" indent="-457200">
              <a:buFont typeface="+mj-lt"/>
              <a:buAutoNum type="arabicPeriod"/>
            </a:pPr>
            <a:r>
              <a:rPr lang="tr-TR" dirty="0"/>
              <a:t>Osmanlı Devleti’nin ilim anlayışını değerlendirir.</a:t>
            </a:r>
          </a:p>
          <a:p>
            <a:pPr marL="457200" indent="-457200">
              <a:buFont typeface="+mj-lt"/>
              <a:buAutoNum type="arabicPeriod"/>
            </a:pPr>
            <a:r>
              <a:rPr lang="tr-TR" dirty="0"/>
              <a:t>Osmanlı coğrafyasında yazılı ve sözlü kültürün toplum hayatına etkilerini analiz eder.</a:t>
            </a:r>
          </a:p>
        </p:txBody>
      </p:sp>
    </p:spTree>
    <p:extLst>
      <p:ext uri="{BB962C8B-B14F-4D97-AF65-F5344CB8AC3E}">
        <p14:creationId xmlns:p14="http://schemas.microsoft.com/office/powerpoint/2010/main" val="479399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CC7770B-E4E1-42D6-9437-DAA4A3A9E6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2" name="Straight Connector 11">
              <a:extLst>
                <a:ext uri="{FF2B5EF4-FFF2-40B4-BE49-F238E27FC236}">
                  <a16:creationId xmlns:a16="http://schemas.microsoft.com/office/drawing/2014/main" id="{5A26DE5B-A1A6-4746-8EF7-4D6809ED75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77A3DDA-BF17-4302-867E-EBFD777B06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CBE30704-4227-4B7B-BDB8-BFCF39086FA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B923B1E7-AEA4-42D8-8F4A-9D116F2966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321B6244-6EAE-442C-ACCF-8146103EC1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18" name="Rectangle 17">
            <a:extLst>
              <a:ext uri="{FF2B5EF4-FFF2-40B4-BE49-F238E27FC236}">
                <a16:creationId xmlns:a16="http://schemas.microsoft.com/office/drawing/2014/main" id="{290FE681-1E05-478A-89DC-5F7AB37CF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Başlık 3">
            <a:extLst>
              <a:ext uri="{FF2B5EF4-FFF2-40B4-BE49-F238E27FC236}">
                <a16:creationId xmlns:a16="http://schemas.microsoft.com/office/drawing/2014/main" id="{2A9E3869-5F69-F4DC-B195-0FDDF259105A}"/>
              </a:ext>
            </a:extLst>
          </p:cNvPr>
          <p:cNvSpPr>
            <a:spLocks noGrp="1"/>
          </p:cNvSpPr>
          <p:nvPr>
            <p:ph type="title"/>
          </p:nvPr>
        </p:nvSpPr>
        <p:spPr>
          <a:xfrm>
            <a:off x="684212" y="685799"/>
            <a:ext cx="3747111" cy="4892040"/>
          </a:xfrm>
        </p:spPr>
        <p:txBody>
          <a:bodyPr vert="horz" lIns="91440" tIns="45720" rIns="91440" bIns="45720" rtlCol="0" anchor="ctr">
            <a:normAutofit/>
          </a:bodyPr>
          <a:lstStyle/>
          <a:p>
            <a:pPr algn="r"/>
            <a:r>
              <a:rPr lang="en-US" sz="3600" dirty="0"/>
              <a:t>Problem </a:t>
            </a:r>
            <a:r>
              <a:rPr lang="en-US" sz="3600" dirty="0" err="1"/>
              <a:t>durumunun</a:t>
            </a:r>
            <a:r>
              <a:rPr lang="en-US" sz="3600" dirty="0"/>
              <a:t> (</a:t>
            </a:r>
            <a:r>
              <a:rPr lang="en-US" sz="3600" dirty="0" err="1"/>
              <a:t>bilgi</a:t>
            </a:r>
            <a:r>
              <a:rPr lang="en-US" sz="3600" dirty="0"/>
              <a:t>) </a:t>
            </a:r>
            <a:r>
              <a:rPr lang="en-US" sz="3600" dirty="0" err="1"/>
              <a:t>oluşturulması</a:t>
            </a:r>
            <a:endParaRPr lang="en-US" sz="3600" dirty="0"/>
          </a:p>
        </p:txBody>
      </p:sp>
      <p:cxnSp>
        <p:nvCxnSpPr>
          <p:cNvPr id="20" name="Straight Connector 19">
            <a:extLst>
              <a:ext uri="{FF2B5EF4-FFF2-40B4-BE49-F238E27FC236}">
                <a16:creationId xmlns:a16="http://schemas.microsoft.com/office/drawing/2014/main" id="{2E2F21DC-5F0E-42CF-B89C-C1E25E175C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0783" y="1532373"/>
            <a:ext cx="0" cy="3198892"/>
          </a:xfrm>
          <a:prstGeom prst="line">
            <a:avLst/>
          </a:prstGeom>
          <a:ln w="19050">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
        <p:nvSpPr>
          <p:cNvPr id="6" name="Metin Yer Tutucusu 5">
            <a:extLst>
              <a:ext uri="{FF2B5EF4-FFF2-40B4-BE49-F238E27FC236}">
                <a16:creationId xmlns:a16="http://schemas.microsoft.com/office/drawing/2014/main" id="{CB770326-A0AA-D592-D611-BDD2B787BA26}"/>
              </a:ext>
            </a:extLst>
          </p:cNvPr>
          <p:cNvSpPr>
            <a:spLocks noGrp="1"/>
          </p:cNvSpPr>
          <p:nvPr>
            <p:ph type="body" sz="half" idx="2"/>
          </p:nvPr>
        </p:nvSpPr>
        <p:spPr>
          <a:xfrm>
            <a:off x="4979962" y="685799"/>
            <a:ext cx="6288260" cy="4892040"/>
          </a:xfrm>
        </p:spPr>
        <p:txBody>
          <a:bodyPr vert="horz" lIns="91440" tIns="45720" rIns="91440" bIns="45720" rtlCol="0" anchor="ctr">
            <a:normAutofit/>
          </a:bodyPr>
          <a:lstStyle/>
          <a:p>
            <a:pPr>
              <a:buFont typeface="Wingdings 3" panose="05040102010807070707" pitchFamily="18" charset="2"/>
              <a:buChar char=""/>
            </a:pPr>
            <a:r>
              <a:rPr lang="en-US" dirty="0" err="1">
                <a:solidFill>
                  <a:schemeClr val="tx1"/>
                </a:solidFill>
              </a:rPr>
              <a:t>Gerçek</a:t>
            </a:r>
            <a:r>
              <a:rPr lang="en-US" dirty="0">
                <a:solidFill>
                  <a:schemeClr val="tx1"/>
                </a:solidFill>
              </a:rPr>
              <a:t> </a:t>
            </a:r>
            <a:r>
              <a:rPr lang="en-US" dirty="0" err="1">
                <a:solidFill>
                  <a:schemeClr val="tx1"/>
                </a:solidFill>
              </a:rPr>
              <a:t>yaşam</a:t>
            </a:r>
            <a:r>
              <a:rPr lang="en-US" dirty="0">
                <a:solidFill>
                  <a:schemeClr val="tx1"/>
                </a:solidFill>
              </a:rPr>
              <a:t> </a:t>
            </a:r>
            <a:r>
              <a:rPr lang="en-US" dirty="0" err="1">
                <a:solidFill>
                  <a:schemeClr val="tx1"/>
                </a:solidFill>
              </a:rPr>
              <a:t>durumlarıyla</a:t>
            </a:r>
            <a:r>
              <a:rPr lang="en-US" dirty="0">
                <a:solidFill>
                  <a:schemeClr val="tx1"/>
                </a:solidFill>
              </a:rPr>
              <a:t> </a:t>
            </a:r>
            <a:r>
              <a:rPr lang="en-US" dirty="0" err="1">
                <a:solidFill>
                  <a:schemeClr val="tx1"/>
                </a:solidFill>
              </a:rPr>
              <a:t>bağlantılı</a:t>
            </a:r>
            <a:r>
              <a:rPr lang="en-US" dirty="0">
                <a:solidFill>
                  <a:schemeClr val="tx1"/>
                </a:solidFill>
              </a:rPr>
              <a:t> </a:t>
            </a:r>
            <a:r>
              <a:rPr lang="en-US" dirty="0" err="1">
                <a:solidFill>
                  <a:schemeClr val="tx1"/>
                </a:solidFill>
              </a:rPr>
              <a:t>olmalı</a:t>
            </a:r>
            <a:endParaRPr lang="en-US" dirty="0">
              <a:solidFill>
                <a:schemeClr val="tx1"/>
              </a:solidFill>
            </a:endParaRPr>
          </a:p>
          <a:p>
            <a:pPr>
              <a:buFont typeface="Wingdings 3" panose="05040102010807070707" pitchFamily="18" charset="2"/>
              <a:buChar char=""/>
            </a:pPr>
            <a:r>
              <a:rPr lang="en-US" dirty="0" err="1">
                <a:solidFill>
                  <a:schemeClr val="tx1"/>
                </a:solidFill>
              </a:rPr>
              <a:t>Özellikle</a:t>
            </a:r>
            <a:r>
              <a:rPr lang="en-US" dirty="0">
                <a:solidFill>
                  <a:schemeClr val="tx1"/>
                </a:solidFill>
              </a:rPr>
              <a:t> </a:t>
            </a:r>
            <a:r>
              <a:rPr lang="en-US" dirty="0" err="1">
                <a:solidFill>
                  <a:schemeClr val="tx1"/>
                </a:solidFill>
              </a:rPr>
              <a:t>gereksiz</a:t>
            </a:r>
            <a:r>
              <a:rPr lang="en-US" dirty="0">
                <a:solidFill>
                  <a:schemeClr val="tx1"/>
                </a:solidFill>
              </a:rPr>
              <a:t> </a:t>
            </a:r>
            <a:r>
              <a:rPr lang="en-US" dirty="0" err="1">
                <a:solidFill>
                  <a:schemeClr val="tx1"/>
                </a:solidFill>
              </a:rPr>
              <a:t>şekil</a:t>
            </a:r>
            <a:r>
              <a:rPr lang="en-US" dirty="0">
                <a:solidFill>
                  <a:schemeClr val="tx1"/>
                </a:solidFill>
              </a:rPr>
              <a:t> </a:t>
            </a:r>
            <a:r>
              <a:rPr lang="en-US" dirty="0" err="1">
                <a:solidFill>
                  <a:schemeClr val="tx1"/>
                </a:solidFill>
              </a:rPr>
              <a:t>ve</a:t>
            </a:r>
            <a:r>
              <a:rPr lang="en-US" dirty="0">
                <a:solidFill>
                  <a:schemeClr val="tx1"/>
                </a:solidFill>
              </a:rPr>
              <a:t> </a:t>
            </a:r>
            <a:r>
              <a:rPr lang="en-US" dirty="0" err="1">
                <a:solidFill>
                  <a:schemeClr val="tx1"/>
                </a:solidFill>
              </a:rPr>
              <a:t>bilgilerin</a:t>
            </a:r>
            <a:r>
              <a:rPr lang="en-US" dirty="0">
                <a:solidFill>
                  <a:schemeClr val="tx1"/>
                </a:solidFill>
              </a:rPr>
              <a:t> </a:t>
            </a:r>
            <a:r>
              <a:rPr lang="en-US" dirty="0" err="1">
                <a:solidFill>
                  <a:schemeClr val="tx1"/>
                </a:solidFill>
              </a:rPr>
              <a:t>kullanılmamasına</a:t>
            </a:r>
            <a:r>
              <a:rPr lang="en-US" dirty="0">
                <a:solidFill>
                  <a:schemeClr val="tx1"/>
                </a:solidFill>
              </a:rPr>
              <a:t> </a:t>
            </a:r>
            <a:r>
              <a:rPr lang="en-US" dirty="0" err="1">
                <a:solidFill>
                  <a:schemeClr val="tx1"/>
                </a:solidFill>
              </a:rPr>
              <a:t>özen</a:t>
            </a:r>
            <a:r>
              <a:rPr lang="en-US" dirty="0">
                <a:solidFill>
                  <a:schemeClr val="tx1"/>
                </a:solidFill>
              </a:rPr>
              <a:t> </a:t>
            </a:r>
            <a:r>
              <a:rPr lang="en-US" dirty="0" err="1">
                <a:solidFill>
                  <a:schemeClr val="tx1"/>
                </a:solidFill>
              </a:rPr>
              <a:t>gösterilmeli</a:t>
            </a:r>
            <a:endParaRPr lang="en-US" dirty="0">
              <a:solidFill>
                <a:schemeClr val="tx1"/>
              </a:solidFill>
            </a:endParaRPr>
          </a:p>
          <a:p>
            <a:pPr>
              <a:buFont typeface="Wingdings 3" panose="05040102010807070707" pitchFamily="18" charset="2"/>
              <a:buChar char=""/>
            </a:pPr>
            <a:r>
              <a:rPr lang="en-US" dirty="0">
                <a:solidFill>
                  <a:schemeClr val="tx1"/>
                </a:solidFill>
              </a:rPr>
              <a:t>Problem </a:t>
            </a:r>
            <a:r>
              <a:rPr lang="en-US" dirty="0" err="1">
                <a:solidFill>
                  <a:schemeClr val="tx1"/>
                </a:solidFill>
              </a:rPr>
              <a:t>durumu</a:t>
            </a:r>
            <a:r>
              <a:rPr lang="en-US" dirty="0">
                <a:solidFill>
                  <a:schemeClr val="tx1"/>
                </a:solidFill>
              </a:rPr>
              <a:t> </a:t>
            </a:r>
            <a:r>
              <a:rPr lang="en-US" dirty="0" err="1">
                <a:solidFill>
                  <a:schemeClr val="tx1"/>
                </a:solidFill>
              </a:rPr>
              <a:t>öğrenciler</a:t>
            </a:r>
            <a:r>
              <a:rPr lang="en-US" dirty="0">
                <a:solidFill>
                  <a:schemeClr val="tx1"/>
                </a:solidFill>
              </a:rPr>
              <a:t> </a:t>
            </a:r>
            <a:r>
              <a:rPr lang="en-US" dirty="0" err="1">
                <a:solidFill>
                  <a:schemeClr val="tx1"/>
                </a:solidFill>
              </a:rPr>
              <a:t>için</a:t>
            </a:r>
            <a:r>
              <a:rPr lang="en-US" dirty="0">
                <a:solidFill>
                  <a:schemeClr val="tx1"/>
                </a:solidFill>
              </a:rPr>
              <a:t> </a:t>
            </a:r>
            <a:r>
              <a:rPr lang="en-US" dirty="0" err="1">
                <a:solidFill>
                  <a:schemeClr val="tx1"/>
                </a:solidFill>
              </a:rPr>
              <a:t>özgün</a:t>
            </a:r>
            <a:r>
              <a:rPr lang="en-US" dirty="0">
                <a:solidFill>
                  <a:schemeClr val="tx1"/>
                </a:solidFill>
              </a:rPr>
              <a:t> </a:t>
            </a:r>
            <a:r>
              <a:rPr lang="en-US" dirty="0" err="1">
                <a:solidFill>
                  <a:schemeClr val="tx1"/>
                </a:solidFill>
              </a:rPr>
              <a:t>olmalı</a:t>
            </a:r>
            <a:endParaRPr lang="en-US" dirty="0">
              <a:solidFill>
                <a:schemeClr val="tx1"/>
              </a:solidFill>
            </a:endParaRPr>
          </a:p>
          <a:p>
            <a:pPr>
              <a:buFont typeface="Wingdings 3" panose="05040102010807070707" pitchFamily="18" charset="2"/>
              <a:buChar char=""/>
            </a:pPr>
            <a:r>
              <a:rPr lang="en-US" dirty="0" err="1">
                <a:solidFill>
                  <a:schemeClr val="tx1"/>
                </a:solidFill>
              </a:rPr>
              <a:t>İlgi</a:t>
            </a:r>
            <a:r>
              <a:rPr lang="en-US" dirty="0">
                <a:solidFill>
                  <a:schemeClr val="tx1"/>
                </a:solidFill>
              </a:rPr>
              <a:t> </a:t>
            </a:r>
            <a:r>
              <a:rPr lang="en-US" dirty="0" err="1">
                <a:solidFill>
                  <a:schemeClr val="tx1"/>
                </a:solidFill>
              </a:rPr>
              <a:t>çekici</a:t>
            </a:r>
            <a:r>
              <a:rPr lang="en-US" dirty="0">
                <a:solidFill>
                  <a:schemeClr val="tx1"/>
                </a:solidFill>
              </a:rPr>
              <a:t> </a:t>
            </a:r>
            <a:r>
              <a:rPr lang="en-US" dirty="0" err="1">
                <a:solidFill>
                  <a:schemeClr val="tx1"/>
                </a:solidFill>
              </a:rPr>
              <a:t>olmalı</a:t>
            </a:r>
            <a:endParaRPr lang="en-US" dirty="0">
              <a:solidFill>
                <a:schemeClr val="tx1"/>
              </a:solidFill>
            </a:endParaRPr>
          </a:p>
          <a:p>
            <a:pPr>
              <a:buFont typeface="Wingdings 3" panose="05040102010807070707" pitchFamily="18" charset="2"/>
              <a:buChar char=""/>
            </a:pPr>
            <a:r>
              <a:rPr lang="en-US" dirty="0">
                <a:solidFill>
                  <a:schemeClr val="tx1"/>
                </a:solidFill>
              </a:rPr>
              <a:t>Problem </a:t>
            </a:r>
            <a:r>
              <a:rPr lang="en-US" dirty="0" err="1">
                <a:solidFill>
                  <a:schemeClr val="tx1"/>
                </a:solidFill>
              </a:rPr>
              <a:t>durumu</a:t>
            </a:r>
            <a:r>
              <a:rPr lang="en-US" dirty="0">
                <a:solidFill>
                  <a:schemeClr val="tx1"/>
                </a:solidFill>
              </a:rPr>
              <a:t> </a:t>
            </a:r>
            <a:r>
              <a:rPr lang="en-US" dirty="0" err="1">
                <a:solidFill>
                  <a:schemeClr val="tx1"/>
                </a:solidFill>
              </a:rPr>
              <a:t>oluşturulurken</a:t>
            </a:r>
            <a:r>
              <a:rPr lang="en-US" dirty="0">
                <a:solidFill>
                  <a:schemeClr val="tx1"/>
                </a:solidFill>
              </a:rPr>
              <a:t> </a:t>
            </a:r>
            <a:r>
              <a:rPr lang="en-US" dirty="0" err="1">
                <a:solidFill>
                  <a:schemeClr val="tx1"/>
                </a:solidFill>
              </a:rPr>
              <a:t>yanlılığa</a:t>
            </a:r>
            <a:r>
              <a:rPr lang="en-US" dirty="0">
                <a:solidFill>
                  <a:schemeClr val="tx1"/>
                </a:solidFill>
              </a:rPr>
              <a:t> </a:t>
            </a:r>
            <a:r>
              <a:rPr lang="en-US" dirty="0" err="1">
                <a:solidFill>
                  <a:schemeClr val="tx1"/>
                </a:solidFill>
              </a:rPr>
              <a:t>sebep</a:t>
            </a:r>
            <a:r>
              <a:rPr lang="en-US" dirty="0">
                <a:solidFill>
                  <a:schemeClr val="tx1"/>
                </a:solidFill>
              </a:rPr>
              <a:t> </a:t>
            </a:r>
            <a:r>
              <a:rPr lang="en-US" dirty="0" err="1">
                <a:solidFill>
                  <a:schemeClr val="tx1"/>
                </a:solidFill>
              </a:rPr>
              <a:t>olacak</a:t>
            </a:r>
            <a:r>
              <a:rPr lang="en-US" dirty="0">
                <a:solidFill>
                  <a:schemeClr val="tx1"/>
                </a:solidFill>
              </a:rPr>
              <a:t> </a:t>
            </a:r>
            <a:r>
              <a:rPr lang="en-US" dirty="0" err="1">
                <a:solidFill>
                  <a:schemeClr val="tx1"/>
                </a:solidFill>
              </a:rPr>
              <a:t>içerikten</a:t>
            </a:r>
            <a:r>
              <a:rPr lang="en-US" dirty="0">
                <a:solidFill>
                  <a:schemeClr val="tx1"/>
                </a:solidFill>
              </a:rPr>
              <a:t> </a:t>
            </a:r>
            <a:r>
              <a:rPr lang="en-US" dirty="0" err="1">
                <a:solidFill>
                  <a:schemeClr val="tx1"/>
                </a:solidFill>
              </a:rPr>
              <a:t>kaçınılması</a:t>
            </a:r>
            <a:r>
              <a:rPr lang="en-US" dirty="0">
                <a:solidFill>
                  <a:schemeClr val="tx1"/>
                </a:solidFill>
              </a:rPr>
              <a:t> </a:t>
            </a:r>
            <a:r>
              <a:rPr lang="en-US" dirty="0" err="1">
                <a:solidFill>
                  <a:schemeClr val="tx1"/>
                </a:solidFill>
              </a:rPr>
              <a:t>gerekmektedir</a:t>
            </a:r>
            <a:endParaRPr lang="en-US" dirty="0">
              <a:solidFill>
                <a:schemeClr val="tx1"/>
              </a:solidFill>
            </a:endParaRPr>
          </a:p>
          <a:p>
            <a:pPr>
              <a:buFont typeface="Wingdings 3" panose="05040102010807070707" pitchFamily="18" charset="2"/>
              <a:buChar char=""/>
            </a:pPr>
            <a:r>
              <a:rPr lang="en-US" dirty="0" err="1">
                <a:solidFill>
                  <a:schemeClr val="tx1"/>
                </a:solidFill>
              </a:rPr>
              <a:t>Öğrencilerde</a:t>
            </a:r>
            <a:r>
              <a:rPr lang="en-US" dirty="0">
                <a:solidFill>
                  <a:schemeClr val="tx1"/>
                </a:solidFill>
              </a:rPr>
              <a:t> </a:t>
            </a:r>
            <a:r>
              <a:rPr lang="en-US" dirty="0" err="1">
                <a:solidFill>
                  <a:schemeClr val="tx1"/>
                </a:solidFill>
              </a:rPr>
              <a:t>olumlu</a:t>
            </a:r>
            <a:r>
              <a:rPr lang="en-US" dirty="0">
                <a:solidFill>
                  <a:schemeClr val="tx1"/>
                </a:solidFill>
              </a:rPr>
              <a:t> </a:t>
            </a:r>
            <a:r>
              <a:rPr lang="en-US" dirty="0" err="1">
                <a:solidFill>
                  <a:schemeClr val="tx1"/>
                </a:solidFill>
              </a:rPr>
              <a:t>görüş</a:t>
            </a:r>
            <a:r>
              <a:rPr lang="en-US" dirty="0">
                <a:solidFill>
                  <a:schemeClr val="tx1"/>
                </a:solidFill>
              </a:rPr>
              <a:t> </a:t>
            </a:r>
            <a:r>
              <a:rPr lang="en-US" dirty="0" err="1">
                <a:solidFill>
                  <a:schemeClr val="tx1"/>
                </a:solidFill>
              </a:rPr>
              <a:t>ve</a:t>
            </a:r>
            <a:r>
              <a:rPr lang="en-US" dirty="0">
                <a:solidFill>
                  <a:schemeClr val="tx1"/>
                </a:solidFill>
              </a:rPr>
              <a:t> </a:t>
            </a:r>
            <a:r>
              <a:rPr lang="en-US" dirty="0" err="1">
                <a:solidFill>
                  <a:schemeClr val="tx1"/>
                </a:solidFill>
              </a:rPr>
              <a:t>değer</a:t>
            </a:r>
            <a:r>
              <a:rPr lang="en-US" dirty="0">
                <a:solidFill>
                  <a:schemeClr val="tx1"/>
                </a:solidFill>
              </a:rPr>
              <a:t> </a:t>
            </a:r>
            <a:r>
              <a:rPr lang="en-US" dirty="0" err="1">
                <a:solidFill>
                  <a:schemeClr val="tx1"/>
                </a:solidFill>
              </a:rPr>
              <a:t>kazandırmak</a:t>
            </a:r>
            <a:r>
              <a:rPr lang="en-US" dirty="0">
                <a:solidFill>
                  <a:schemeClr val="tx1"/>
                </a:solidFill>
              </a:rPr>
              <a:t> </a:t>
            </a:r>
            <a:r>
              <a:rPr lang="en-US" dirty="0" err="1">
                <a:solidFill>
                  <a:schemeClr val="tx1"/>
                </a:solidFill>
              </a:rPr>
              <a:t>amacıyla</a:t>
            </a:r>
            <a:r>
              <a:rPr lang="en-US" dirty="0">
                <a:solidFill>
                  <a:schemeClr val="tx1"/>
                </a:solidFill>
              </a:rPr>
              <a:t> </a:t>
            </a:r>
            <a:r>
              <a:rPr lang="en-US" dirty="0" err="1">
                <a:solidFill>
                  <a:schemeClr val="tx1"/>
                </a:solidFill>
              </a:rPr>
              <a:t>olumlu</a:t>
            </a:r>
            <a:r>
              <a:rPr lang="en-US" dirty="0">
                <a:solidFill>
                  <a:schemeClr val="tx1"/>
                </a:solidFill>
              </a:rPr>
              <a:t> </a:t>
            </a:r>
            <a:r>
              <a:rPr lang="en-US" dirty="0" err="1">
                <a:solidFill>
                  <a:schemeClr val="tx1"/>
                </a:solidFill>
              </a:rPr>
              <a:t>mesajlar</a:t>
            </a:r>
            <a:r>
              <a:rPr lang="en-US" dirty="0">
                <a:solidFill>
                  <a:schemeClr val="tx1"/>
                </a:solidFill>
              </a:rPr>
              <a:t> </a:t>
            </a:r>
            <a:r>
              <a:rPr lang="en-US" dirty="0" err="1">
                <a:solidFill>
                  <a:schemeClr val="tx1"/>
                </a:solidFill>
              </a:rPr>
              <a:t>içermesidir</a:t>
            </a:r>
            <a:r>
              <a:rPr lang="en-US" dirty="0">
                <a:solidFill>
                  <a:schemeClr val="tx1"/>
                </a:solidFill>
              </a:rPr>
              <a:t>.</a:t>
            </a:r>
          </a:p>
          <a:p>
            <a:pPr>
              <a:buFont typeface="Wingdings 3" panose="05040102010807070707" pitchFamily="18" charset="2"/>
              <a:buChar char=""/>
            </a:pPr>
            <a:endParaRPr lang="en-US" dirty="0">
              <a:solidFill>
                <a:schemeClr val="tx1"/>
              </a:solidFill>
            </a:endParaRPr>
          </a:p>
        </p:txBody>
      </p:sp>
    </p:spTree>
    <p:extLst>
      <p:ext uri="{BB962C8B-B14F-4D97-AF65-F5344CB8AC3E}">
        <p14:creationId xmlns:p14="http://schemas.microsoft.com/office/powerpoint/2010/main" val="3337941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descr="metin, ekran görüntüsü, yazı tipi, tasarım içeren bir resim&#10;&#10;Açıklama otomatik olarak oluşturuldu">
            <a:extLst>
              <a:ext uri="{FF2B5EF4-FFF2-40B4-BE49-F238E27FC236}">
                <a16:creationId xmlns:a16="http://schemas.microsoft.com/office/drawing/2014/main" id="{7A849ACE-3499-B12F-9083-DC7BB4EA72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2268" y="0"/>
            <a:ext cx="9427464" cy="6419088"/>
          </a:xfrm>
          <a:prstGeom prst="rect">
            <a:avLst/>
          </a:prstGeom>
        </p:spPr>
      </p:pic>
    </p:spTree>
    <p:extLst>
      <p:ext uri="{BB962C8B-B14F-4D97-AF65-F5344CB8AC3E}">
        <p14:creationId xmlns:p14="http://schemas.microsoft.com/office/powerpoint/2010/main" val="688442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CC7770B-E4E1-42D6-9437-DAA4A3A9E6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0" name="Straight Connector 9">
              <a:extLst>
                <a:ext uri="{FF2B5EF4-FFF2-40B4-BE49-F238E27FC236}">
                  <a16:creationId xmlns:a16="http://schemas.microsoft.com/office/drawing/2014/main" id="{5A26DE5B-A1A6-4746-8EF7-4D6809ED75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377A3DDA-BF17-4302-867E-EBFD777B06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CBE30704-4227-4B7B-BDB8-BFCF39086FA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B923B1E7-AEA4-42D8-8F4A-9D116F2966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321B6244-6EAE-442C-ACCF-8146103EC1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16" name="Rectangle 15">
            <a:extLst>
              <a:ext uri="{FF2B5EF4-FFF2-40B4-BE49-F238E27FC236}">
                <a16:creationId xmlns:a16="http://schemas.microsoft.com/office/drawing/2014/main" id="{290FE681-1E05-478A-89DC-5F7AB37CF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DC48D10C-9519-3C3D-5B98-66FAE3522C24}"/>
              </a:ext>
            </a:extLst>
          </p:cNvPr>
          <p:cNvSpPr>
            <a:spLocks noGrp="1"/>
          </p:cNvSpPr>
          <p:nvPr>
            <p:ph type="title"/>
          </p:nvPr>
        </p:nvSpPr>
        <p:spPr>
          <a:xfrm>
            <a:off x="684212" y="685799"/>
            <a:ext cx="3747111" cy="4892040"/>
          </a:xfrm>
        </p:spPr>
        <p:txBody>
          <a:bodyPr vert="horz" lIns="91440" tIns="45720" rIns="91440" bIns="45720" rtlCol="0" anchor="ctr">
            <a:normAutofit/>
          </a:bodyPr>
          <a:lstStyle/>
          <a:p>
            <a:pPr algn="r"/>
            <a:r>
              <a:rPr lang="en-US" sz="3600"/>
              <a:t>Madde kökünün yazılması</a:t>
            </a:r>
          </a:p>
        </p:txBody>
      </p:sp>
      <p:cxnSp>
        <p:nvCxnSpPr>
          <p:cNvPr id="18" name="Straight Connector 17">
            <a:extLst>
              <a:ext uri="{FF2B5EF4-FFF2-40B4-BE49-F238E27FC236}">
                <a16:creationId xmlns:a16="http://schemas.microsoft.com/office/drawing/2014/main" id="{2E2F21DC-5F0E-42CF-B89C-C1E25E175C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0783" y="1532373"/>
            <a:ext cx="0" cy="3198892"/>
          </a:xfrm>
          <a:prstGeom prst="line">
            <a:avLst/>
          </a:prstGeom>
          <a:ln w="19050">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
        <p:nvSpPr>
          <p:cNvPr id="4" name="Metin Yer Tutucusu 3">
            <a:extLst>
              <a:ext uri="{FF2B5EF4-FFF2-40B4-BE49-F238E27FC236}">
                <a16:creationId xmlns:a16="http://schemas.microsoft.com/office/drawing/2014/main" id="{58A65F17-C88B-CD1B-3EAD-95EE1660EBFD}"/>
              </a:ext>
            </a:extLst>
          </p:cNvPr>
          <p:cNvSpPr>
            <a:spLocks noGrp="1"/>
          </p:cNvSpPr>
          <p:nvPr>
            <p:ph type="body" sz="half" idx="2"/>
          </p:nvPr>
        </p:nvSpPr>
        <p:spPr>
          <a:xfrm>
            <a:off x="4979962" y="685799"/>
            <a:ext cx="6288260" cy="4892040"/>
          </a:xfrm>
        </p:spPr>
        <p:txBody>
          <a:bodyPr vert="horz" lIns="91440" tIns="45720" rIns="91440" bIns="45720" rtlCol="0" anchor="ctr">
            <a:normAutofit/>
          </a:bodyPr>
          <a:lstStyle/>
          <a:p>
            <a:pPr>
              <a:buFont typeface="Wingdings 3" panose="05040102010807070707" pitchFamily="18" charset="2"/>
              <a:buChar char=""/>
            </a:pPr>
            <a:r>
              <a:rPr lang="tr-TR" dirty="0">
                <a:solidFill>
                  <a:schemeClr val="tx1"/>
                </a:solidFill>
              </a:rPr>
              <a:t>Madde kökündeki öğrencilerden istenen eylem ile hedef öğrenme çıktısındaki fiil aynı olmalıdır.</a:t>
            </a:r>
          </a:p>
          <a:p>
            <a:pPr>
              <a:buFont typeface="Wingdings 3" panose="05040102010807070707" pitchFamily="18" charset="2"/>
              <a:buChar char=""/>
            </a:pPr>
            <a:r>
              <a:rPr lang="tr-TR" dirty="0">
                <a:solidFill>
                  <a:schemeClr val="tx1"/>
                </a:solidFill>
              </a:rPr>
              <a:t>Madde kökü tek bir yargı bildiren cümleden oluşmalıdır.</a:t>
            </a:r>
          </a:p>
          <a:p>
            <a:pPr>
              <a:buFont typeface="Wingdings 3" panose="05040102010807070707" pitchFamily="18" charset="2"/>
              <a:buChar char=""/>
            </a:pPr>
            <a:r>
              <a:rPr lang="tr-TR" dirty="0">
                <a:solidFill>
                  <a:schemeClr val="tx1"/>
                </a:solidFill>
              </a:rPr>
              <a:t>Madde kökü ile problem durumu (bilgi) bağlantılı olmalıdır.</a:t>
            </a:r>
          </a:p>
          <a:p>
            <a:pPr>
              <a:buFont typeface="Wingdings 3" panose="05040102010807070707" pitchFamily="18" charset="2"/>
              <a:buChar char=""/>
            </a:pPr>
            <a:r>
              <a:rPr lang="tr-TR" dirty="0">
                <a:solidFill>
                  <a:schemeClr val="tx1"/>
                </a:solidFill>
              </a:rPr>
              <a:t>Öğrenciden istenen içeriğin sınırları net olarak tanımlanmalıdır.</a:t>
            </a:r>
          </a:p>
          <a:p>
            <a:pPr>
              <a:buFont typeface="Wingdings 3" panose="05040102010807070707" pitchFamily="18" charset="2"/>
              <a:buChar char=""/>
            </a:pPr>
            <a:r>
              <a:rPr lang="tr-TR" dirty="0">
                <a:solidFill>
                  <a:schemeClr val="tx1"/>
                </a:solidFill>
              </a:rPr>
              <a:t>Tartışmak gibi bazı fiillerin kullanımına dikkat edilmelidir.</a:t>
            </a:r>
          </a:p>
          <a:p>
            <a:pPr>
              <a:buFont typeface="Wingdings 3" panose="05040102010807070707" pitchFamily="18" charset="2"/>
              <a:buChar char=""/>
            </a:pPr>
            <a:r>
              <a:rPr lang="tr-TR" dirty="0">
                <a:solidFill>
                  <a:schemeClr val="tx1"/>
                </a:solidFill>
              </a:rPr>
              <a:t>Farklı öğrenme düzeylerine yönelik ilişkin maddeler yazılmalıdır.</a:t>
            </a:r>
          </a:p>
          <a:p>
            <a:pPr>
              <a:buFont typeface="Wingdings 3" panose="05040102010807070707" pitchFamily="18" charset="2"/>
              <a:buChar char=""/>
            </a:pPr>
            <a:r>
              <a:rPr lang="tr-TR" dirty="0">
                <a:solidFill>
                  <a:schemeClr val="tx1"/>
                </a:solidFill>
              </a:rPr>
              <a:t>Yazma alanının tanımlanması ve maddenin sınırlandırılması</a:t>
            </a:r>
            <a:endParaRPr lang="en-US" dirty="0">
              <a:solidFill>
                <a:schemeClr val="tx1"/>
              </a:solidFill>
            </a:endParaRPr>
          </a:p>
        </p:txBody>
      </p:sp>
    </p:spTree>
    <p:extLst>
      <p:ext uri="{BB962C8B-B14F-4D97-AF65-F5344CB8AC3E}">
        <p14:creationId xmlns:p14="http://schemas.microsoft.com/office/powerpoint/2010/main" val="4588025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CC7770B-E4E1-42D6-9437-DAA4A3A9E6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0" name="Straight Connector 9">
              <a:extLst>
                <a:ext uri="{FF2B5EF4-FFF2-40B4-BE49-F238E27FC236}">
                  <a16:creationId xmlns:a16="http://schemas.microsoft.com/office/drawing/2014/main" id="{5A26DE5B-A1A6-4746-8EF7-4D6809ED75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377A3DDA-BF17-4302-867E-EBFD777B06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CBE30704-4227-4B7B-BDB8-BFCF39086FA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B923B1E7-AEA4-42D8-8F4A-9D116F2966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321B6244-6EAE-442C-ACCF-8146103EC1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16" name="Rectangle 15">
            <a:extLst>
              <a:ext uri="{FF2B5EF4-FFF2-40B4-BE49-F238E27FC236}">
                <a16:creationId xmlns:a16="http://schemas.microsoft.com/office/drawing/2014/main" id="{290FE681-1E05-478A-89DC-5F7AB37CF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96DE27F7-35A8-1B66-D6A0-2B856D04CC66}"/>
              </a:ext>
            </a:extLst>
          </p:cNvPr>
          <p:cNvSpPr>
            <a:spLocks noGrp="1"/>
          </p:cNvSpPr>
          <p:nvPr>
            <p:ph type="title"/>
          </p:nvPr>
        </p:nvSpPr>
        <p:spPr>
          <a:xfrm>
            <a:off x="320044" y="685799"/>
            <a:ext cx="4111280" cy="4892040"/>
          </a:xfrm>
        </p:spPr>
        <p:txBody>
          <a:bodyPr vert="horz" lIns="91440" tIns="45720" rIns="91440" bIns="45720" rtlCol="0" anchor="ctr">
            <a:normAutofit/>
          </a:bodyPr>
          <a:lstStyle/>
          <a:p>
            <a:pPr algn="r"/>
            <a:r>
              <a:rPr lang="tr-TR" sz="3600" dirty="0"/>
              <a:t>Puanlama anahtarlarının</a:t>
            </a:r>
            <a:br>
              <a:rPr lang="tr-TR" sz="3600" dirty="0"/>
            </a:br>
            <a:r>
              <a:rPr lang="tr-TR" sz="3600" dirty="0"/>
              <a:t>oluşturulması </a:t>
            </a:r>
            <a:endParaRPr lang="en-US" sz="3600" dirty="0"/>
          </a:p>
        </p:txBody>
      </p:sp>
      <p:cxnSp>
        <p:nvCxnSpPr>
          <p:cNvPr id="18" name="Straight Connector 17">
            <a:extLst>
              <a:ext uri="{FF2B5EF4-FFF2-40B4-BE49-F238E27FC236}">
                <a16:creationId xmlns:a16="http://schemas.microsoft.com/office/drawing/2014/main" id="{2E2F21DC-5F0E-42CF-B89C-C1E25E175C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0783" y="1532373"/>
            <a:ext cx="0" cy="3198892"/>
          </a:xfrm>
          <a:prstGeom prst="line">
            <a:avLst/>
          </a:prstGeom>
          <a:ln w="19050">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
        <p:nvSpPr>
          <p:cNvPr id="4" name="Metin Yer Tutucusu 3">
            <a:extLst>
              <a:ext uri="{FF2B5EF4-FFF2-40B4-BE49-F238E27FC236}">
                <a16:creationId xmlns:a16="http://schemas.microsoft.com/office/drawing/2014/main" id="{85181C8C-9713-A749-7F6A-8EB2DA4013BE}"/>
              </a:ext>
            </a:extLst>
          </p:cNvPr>
          <p:cNvSpPr>
            <a:spLocks noGrp="1"/>
          </p:cNvSpPr>
          <p:nvPr>
            <p:ph type="body" sz="half" idx="2"/>
          </p:nvPr>
        </p:nvSpPr>
        <p:spPr>
          <a:xfrm>
            <a:off x="4979962" y="685799"/>
            <a:ext cx="6288260" cy="4892040"/>
          </a:xfrm>
        </p:spPr>
        <p:txBody>
          <a:bodyPr vert="horz" lIns="91440" tIns="45720" rIns="91440" bIns="45720" rtlCol="0" anchor="ctr">
            <a:normAutofit lnSpcReduction="10000"/>
          </a:bodyPr>
          <a:lstStyle/>
          <a:p>
            <a:pPr>
              <a:buFont typeface="Wingdings 3" panose="05040102010807070707" pitchFamily="18" charset="2"/>
              <a:buChar char=""/>
            </a:pPr>
            <a:r>
              <a:rPr lang="tr-TR" dirty="0">
                <a:solidFill>
                  <a:schemeClr val="tx1"/>
                </a:solidFill>
              </a:rPr>
              <a:t>Açık uçlu maddenin puanlanması için en uygun  puanlama anahtarının tür olarak doğru seçilmesi gerekmektedir.</a:t>
            </a:r>
          </a:p>
          <a:p>
            <a:pPr>
              <a:buFont typeface="Wingdings 3" panose="05040102010807070707" pitchFamily="18" charset="2"/>
              <a:buChar char=""/>
            </a:pPr>
            <a:r>
              <a:rPr lang="tr-TR" dirty="0">
                <a:solidFill>
                  <a:schemeClr val="tx1"/>
                </a:solidFill>
              </a:rPr>
              <a:t>Eğer kısmi doğru yanıtlar söz konusu ise, tam doğru yanıtlardan farklı olarak hangi öğelerin kapsanmamış olduğundan açıkça ifade edilmelidir.</a:t>
            </a:r>
          </a:p>
          <a:p>
            <a:pPr>
              <a:buFont typeface="Wingdings 3" panose="05040102010807070707" pitchFamily="18" charset="2"/>
              <a:buChar char=""/>
            </a:pPr>
            <a:r>
              <a:rPr lang="tr-TR" dirty="0">
                <a:solidFill>
                  <a:schemeClr val="tx1"/>
                </a:solidFill>
              </a:rPr>
              <a:t>Yanıtları oluştururken öğrenci gibi düşünerek olası bütün yanıtları öğrencilerin bakış açısıyla ele alınmalıdır.</a:t>
            </a:r>
          </a:p>
          <a:p>
            <a:pPr>
              <a:buFont typeface="Wingdings 3" panose="05040102010807070707" pitchFamily="18" charset="2"/>
              <a:buChar char=""/>
            </a:pPr>
            <a:r>
              <a:rPr lang="tr-TR" dirty="0">
                <a:solidFill>
                  <a:schemeClr val="tx1"/>
                </a:solidFill>
              </a:rPr>
              <a:t>Yanıtlar oluştururken açık ve anlaşılır olmasına dikkat edilmelidir.</a:t>
            </a:r>
          </a:p>
          <a:p>
            <a:pPr>
              <a:buFont typeface="Wingdings 3" panose="05040102010807070707" pitchFamily="18" charset="2"/>
              <a:buChar char=""/>
            </a:pPr>
            <a:r>
              <a:rPr lang="tr-TR" dirty="0" err="1">
                <a:solidFill>
                  <a:schemeClr val="tx1"/>
                </a:solidFill>
              </a:rPr>
              <a:t>Apa</a:t>
            </a:r>
            <a:r>
              <a:rPr lang="tr-TR" dirty="0">
                <a:solidFill>
                  <a:schemeClr val="tx1"/>
                </a:solidFill>
              </a:rPr>
              <a:t> oluşturulurken ayrıca maddenin içeriğine yönelik performansın puanlanması için bütün ölçütler puanlama anahtarında yer almalıdır.</a:t>
            </a:r>
          </a:p>
          <a:p>
            <a:pPr>
              <a:buFont typeface="Wingdings 3" panose="05040102010807070707" pitchFamily="18" charset="2"/>
              <a:buChar char=""/>
            </a:pPr>
            <a:r>
              <a:rPr lang="tr-TR" dirty="0">
                <a:solidFill>
                  <a:schemeClr val="tx1"/>
                </a:solidFill>
              </a:rPr>
              <a:t>Mikro bir pilot uygulaması yapılmalıdır.</a:t>
            </a:r>
          </a:p>
          <a:p>
            <a:pPr>
              <a:buFont typeface="Wingdings 3" panose="05040102010807070707" pitchFamily="18" charset="2"/>
              <a:buChar char=""/>
            </a:pPr>
            <a:r>
              <a:rPr lang="tr-TR" dirty="0">
                <a:solidFill>
                  <a:schemeClr val="tx1"/>
                </a:solidFill>
              </a:rPr>
              <a:t>Birden fazla alan uzmanı görmelidir.</a:t>
            </a:r>
          </a:p>
          <a:p>
            <a:pPr>
              <a:buFont typeface="Wingdings 3" panose="05040102010807070707" pitchFamily="18" charset="2"/>
              <a:buChar char=""/>
            </a:pPr>
            <a:endParaRPr lang="tr-TR" dirty="0">
              <a:solidFill>
                <a:schemeClr val="tx1"/>
              </a:solidFill>
            </a:endParaRPr>
          </a:p>
          <a:p>
            <a:pPr>
              <a:buFont typeface="Wingdings 3" panose="05040102010807070707" pitchFamily="18" charset="2"/>
              <a:buChar char=""/>
            </a:pPr>
            <a:endParaRPr lang="en-US" dirty="0">
              <a:solidFill>
                <a:schemeClr val="tx1"/>
              </a:solidFill>
            </a:endParaRPr>
          </a:p>
        </p:txBody>
      </p:sp>
    </p:spTree>
    <p:extLst>
      <p:ext uri="{BB962C8B-B14F-4D97-AF65-F5344CB8AC3E}">
        <p14:creationId xmlns:p14="http://schemas.microsoft.com/office/powerpoint/2010/main" val="15242975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29" name="Group 8">
            <a:extLst>
              <a:ext uri="{FF2B5EF4-FFF2-40B4-BE49-F238E27FC236}">
                <a16:creationId xmlns:a16="http://schemas.microsoft.com/office/drawing/2014/main" id="{6CC7770B-E4E1-42D6-9437-DAA4A3A9E6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0" name="Straight Connector 9">
              <a:extLst>
                <a:ext uri="{FF2B5EF4-FFF2-40B4-BE49-F238E27FC236}">
                  <a16:creationId xmlns:a16="http://schemas.microsoft.com/office/drawing/2014/main" id="{5A26DE5B-A1A6-4746-8EF7-4D6809ED75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377A3DDA-BF17-4302-867E-EBFD777B06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CBE30704-4227-4B7B-BDB8-BFCF39086FA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B923B1E7-AEA4-42D8-8F4A-9D116F2966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321B6244-6EAE-442C-ACCF-8146103EC1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30" name="Rectangle 15">
            <a:extLst>
              <a:ext uri="{FF2B5EF4-FFF2-40B4-BE49-F238E27FC236}">
                <a16:creationId xmlns:a16="http://schemas.microsoft.com/office/drawing/2014/main" id="{00DF21D5-92B5-4D0E-8ACB-CD3732E40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dk2">
                  <a:tint val="97000"/>
                  <a:hueMod val="92000"/>
                  <a:satMod val="169000"/>
                  <a:lumMod val="164000"/>
                </a:schemeClr>
              </a:gs>
              <a:gs pos="100000">
                <a:schemeClr val="dk2">
                  <a:shade val="96000"/>
                  <a:satMod val="120000"/>
                  <a:lumMod val="90000"/>
                </a:schemeClr>
              </a:gs>
            </a:gsLst>
            <a:lin ang="6120000" scaled="1"/>
          </a:gra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31" name="Snip Diagonal Corner Rectangle 21">
            <a:extLst>
              <a:ext uri="{FF2B5EF4-FFF2-40B4-BE49-F238E27FC236}">
                <a16:creationId xmlns:a16="http://schemas.microsoft.com/office/drawing/2014/main" id="{B729B08C-A8E8-4A5F-BE85-F0B9269F8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8129873" cy="6858002"/>
          </a:xfrm>
          <a:prstGeom prst="snip2DiagRect">
            <a:avLst>
              <a:gd name="adj1" fmla="val 0"/>
              <a:gd name="adj2" fmla="val 0"/>
            </a:avLst>
          </a:prstGeom>
          <a:solidFill>
            <a:schemeClr val="bg1">
              <a:alpha val="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19">
            <a:extLst>
              <a:ext uri="{FF2B5EF4-FFF2-40B4-BE49-F238E27FC236}">
                <a16:creationId xmlns:a16="http://schemas.microsoft.com/office/drawing/2014/main" id="{3AF0DAB2-66C2-4FB9-A4F3-E117F1D180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1" name="Straight Connector 20">
              <a:extLst>
                <a:ext uri="{FF2B5EF4-FFF2-40B4-BE49-F238E27FC236}">
                  <a16:creationId xmlns:a16="http://schemas.microsoft.com/office/drawing/2014/main" id="{7C7822CD-C541-4174-B43B-4A5E288187B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A98BC445-D166-4C73-9048-E9EAA313018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50D18988-C2FA-49D2-BDF7-5C3060944B0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22EBDE56-D9C2-4852-B55B-3DB8E679557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EB5952F4-0479-49EC-8294-C078F23532A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2" name="Başlık 1">
            <a:extLst>
              <a:ext uri="{FF2B5EF4-FFF2-40B4-BE49-F238E27FC236}">
                <a16:creationId xmlns:a16="http://schemas.microsoft.com/office/drawing/2014/main" id="{E8D63176-C4E0-C36E-E3CF-31682D4813C3}"/>
              </a:ext>
            </a:extLst>
          </p:cNvPr>
          <p:cNvSpPr>
            <a:spLocks noGrp="1"/>
          </p:cNvSpPr>
          <p:nvPr>
            <p:ph type="title"/>
          </p:nvPr>
        </p:nvSpPr>
        <p:spPr>
          <a:xfrm>
            <a:off x="7572083" y="941424"/>
            <a:ext cx="4060474" cy="3248611"/>
          </a:xfrm>
        </p:spPr>
        <p:txBody>
          <a:bodyPr vert="horz" lIns="91440" tIns="45720" rIns="91440" bIns="45720" rtlCol="0" anchor="b">
            <a:normAutofit/>
          </a:bodyPr>
          <a:lstStyle/>
          <a:p>
            <a:endParaRPr lang="en-US" sz="3600" dirty="0">
              <a:solidFill>
                <a:srgbClr val="FFFFFF"/>
              </a:solidFill>
            </a:endParaRPr>
          </a:p>
        </p:txBody>
      </p:sp>
      <p:sp>
        <p:nvSpPr>
          <p:cNvPr id="4" name="Metin Yer Tutucusu 3">
            <a:extLst>
              <a:ext uri="{FF2B5EF4-FFF2-40B4-BE49-F238E27FC236}">
                <a16:creationId xmlns:a16="http://schemas.microsoft.com/office/drawing/2014/main" id="{A1B22C57-30EA-BAA2-B7FB-902DD59D0B33}"/>
              </a:ext>
            </a:extLst>
          </p:cNvPr>
          <p:cNvSpPr>
            <a:spLocks noGrp="1"/>
          </p:cNvSpPr>
          <p:nvPr>
            <p:ph type="body" sz="half" idx="2"/>
          </p:nvPr>
        </p:nvSpPr>
        <p:spPr>
          <a:xfrm>
            <a:off x="587021" y="277505"/>
            <a:ext cx="5832830" cy="6123295"/>
          </a:xfrm>
        </p:spPr>
        <p:txBody>
          <a:bodyPr vert="horz" lIns="91440" tIns="45720" rIns="91440" bIns="45720" rtlCol="0" anchor="ctr">
            <a:normAutofit/>
          </a:bodyPr>
          <a:lstStyle/>
          <a:p>
            <a:pPr>
              <a:buFont typeface="Wingdings 3" panose="05040102010807070707" pitchFamily="18" charset="2"/>
              <a:buChar char=""/>
            </a:pPr>
            <a:endParaRPr lang="en-US" dirty="0"/>
          </a:p>
        </p:txBody>
      </p:sp>
      <p:pic>
        <p:nvPicPr>
          <p:cNvPr id="6" name="Resim 5" descr="metin, ekran görüntüsü, yazı tipi, sayı, numara içeren bir resim">
            <a:extLst>
              <a:ext uri="{FF2B5EF4-FFF2-40B4-BE49-F238E27FC236}">
                <a16:creationId xmlns:a16="http://schemas.microsoft.com/office/drawing/2014/main" id="{0059210D-1CCE-612E-7F59-800F6EFEF6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815" y="277505"/>
            <a:ext cx="5165960" cy="6123295"/>
          </a:xfrm>
          <a:prstGeom prst="rect">
            <a:avLst/>
          </a:prstGeom>
        </p:spPr>
      </p:pic>
      <p:pic>
        <p:nvPicPr>
          <p:cNvPr id="8" name="Resim 7" descr="metin, ekran görüntüsü, yazı tipi, sayı, numara içeren bir resim&#10;&#10;Açıklama otomatik olarak oluşturuldu">
            <a:extLst>
              <a:ext uri="{FF2B5EF4-FFF2-40B4-BE49-F238E27FC236}">
                <a16:creationId xmlns:a16="http://schemas.microsoft.com/office/drawing/2014/main" id="{931D77C6-37F0-BB14-906E-834FA197A7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6730" y="277504"/>
            <a:ext cx="5363830" cy="6123295"/>
          </a:xfrm>
          <a:prstGeom prst="rect">
            <a:avLst/>
          </a:prstGeom>
        </p:spPr>
      </p:pic>
    </p:spTree>
    <p:extLst>
      <p:ext uri="{BB962C8B-B14F-4D97-AF65-F5344CB8AC3E}">
        <p14:creationId xmlns:p14="http://schemas.microsoft.com/office/powerpoint/2010/main" val="4160228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6959EAF-1449-5A1C-DBFB-8CCD1EA4BBE2}"/>
              </a:ext>
            </a:extLst>
          </p:cNvPr>
          <p:cNvSpPr>
            <a:spLocks noGrp="1"/>
          </p:cNvSpPr>
          <p:nvPr>
            <p:ph idx="1"/>
          </p:nvPr>
        </p:nvSpPr>
        <p:spPr>
          <a:xfrm>
            <a:off x="684212" y="685800"/>
            <a:ext cx="10745788" cy="5769864"/>
          </a:xfrm>
        </p:spPr>
        <p:txBody>
          <a:bodyPr/>
          <a:lstStyle/>
          <a:p>
            <a:r>
              <a:rPr lang="tr-TR" sz="2800" b="1" dirty="0"/>
              <a:t>AÇIK UÇLU MADDE NE DEMEKTİR</a:t>
            </a:r>
          </a:p>
          <a:p>
            <a:pPr marL="0" indent="0">
              <a:buNone/>
            </a:pPr>
            <a:endParaRPr lang="tr-TR" sz="2800" b="1" dirty="0"/>
          </a:p>
          <a:p>
            <a:r>
              <a:rPr lang="tr-TR" dirty="0">
                <a:solidFill>
                  <a:schemeClr val="tx1">
                    <a:lumMod val="95000"/>
                  </a:schemeClr>
                </a:solidFill>
              </a:rPr>
              <a:t>Alan yazınında açık uçlu soru formatı, yanıtı sınırlandırılmamış ve yanıtı sınırlandırılmış diye iki grupta ele alınmaktadır.</a:t>
            </a:r>
          </a:p>
          <a:p>
            <a:r>
              <a:rPr lang="tr-TR" dirty="0">
                <a:solidFill>
                  <a:schemeClr val="tx1">
                    <a:lumMod val="95000"/>
                  </a:schemeClr>
                </a:solidFill>
              </a:rPr>
              <a:t>Yanıtlayıcının yapılandırdığı özgün birden fazla doğru yanıtı içeren önceki bilgilerin kullanılmasına imkan veren genellikle yanıtların en az bir cümleden oluşan üst düzey davranışları ölçmeye imkan tanıyan madde türüdür.</a:t>
            </a:r>
          </a:p>
          <a:p>
            <a:r>
              <a:rPr lang="tr-TR" dirty="0">
                <a:solidFill>
                  <a:schemeClr val="tx1">
                    <a:lumMod val="95000"/>
                  </a:schemeClr>
                </a:solidFill>
              </a:rPr>
              <a:t>Açık uçlu soru, öğrenciye hazır yanıtların verilmediği, yanıtı kendisinin oluşturduğu bir soru formatıdır.</a:t>
            </a:r>
          </a:p>
          <a:p>
            <a:r>
              <a:rPr lang="tr-TR" dirty="0">
                <a:solidFill>
                  <a:schemeClr val="tx1">
                    <a:lumMod val="95000"/>
                  </a:schemeClr>
                </a:solidFill>
              </a:rPr>
              <a:t>Yanıtlar sözcüklerle, sayılarla, şekil veya diyagramlarla verilebilir.</a:t>
            </a:r>
          </a:p>
          <a:p>
            <a:r>
              <a:rPr lang="tr-TR" dirty="0">
                <a:solidFill>
                  <a:schemeClr val="tx1">
                    <a:lumMod val="95000"/>
                  </a:schemeClr>
                </a:solidFill>
              </a:rPr>
              <a:t>Açık uçlu sorular yapımı kolay ve daha çok hatırlama düzeyindeki öğrenmeleri ölçen soru formatı olarak bilinir. Ancak açık uçlu sorular iyi hazırlandıkları takdirde belli bir alandaki üst düzey öğrenmeleri ölçebilmektedir.</a:t>
            </a:r>
          </a:p>
          <a:p>
            <a:endParaRPr lang="tr-TR" dirty="0">
              <a:solidFill>
                <a:schemeClr val="tx1">
                  <a:lumMod val="95000"/>
                </a:schemeClr>
              </a:solidFill>
            </a:endParaRPr>
          </a:p>
          <a:p>
            <a:endParaRPr lang="tr-TR" dirty="0"/>
          </a:p>
          <a:p>
            <a:endParaRPr lang="tr-TR" dirty="0"/>
          </a:p>
          <a:p>
            <a:endParaRPr lang="tr-TR" dirty="0"/>
          </a:p>
        </p:txBody>
      </p:sp>
    </p:spTree>
    <p:extLst>
      <p:ext uri="{BB962C8B-B14F-4D97-AF65-F5344CB8AC3E}">
        <p14:creationId xmlns:p14="http://schemas.microsoft.com/office/powerpoint/2010/main" val="5250155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821422F-A871-0C28-E658-EB6B62CB382C}"/>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D5ADF0F3-4518-71BC-AAFD-0EA5D487C38A}"/>
              </a:ext>
            </a:extLst>
          </p:cNvPr>
          <p:cNvSpPr>
            <a:spLocks noGrp="1"/>
          </p:cNvSpPr>
          <p:nvPr>
            <p:ph idx="1"/>
          </p:nvPr>
        </p:nvSpPr>
        <p:spPr/>
        <p:txBody>
          <a:bodyPr/>
          <a:lstStyle/>
          <a:p>
            <a:r>
              <a:rPr lang="tr-TR" dirty="0"/>
              <a:t> Hedef öğrenme çıktıları (kazanımları) belirlenirken öğretim programında yer alan ve duyuşsal davranışlar ile psikomotor davranışlara odaklı kazanımlar kapsam dışında tutulması gerekir ‘’….. Çevreye karşı duyarlı davranır’’,’’ ……..tarihi eserlere yönelik olumlu tutum sergiler’’ gibi kazanımlar performans görevleri, projeler ve portfolyo gibi performansa dayalı durum belirleme araçları ile ölçülmesi daha uygun olacaktır.</a:t>
            </a:r>
          </a:p>
        </p:txBody>
      </p:sp>
    </p:spTree>
    <p:extLst>
      <p:ext uri="{BB962C8B-B14F-4D97-AF65-F5344CB8AC3E}">
        <p14:creationId xmlns:p14="http://schemas.microsoft.com/office/powerpoint/2010/main" val="33488063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99A6902-9034-D4A5-2E7B-7CFA5293E356}"/>
              </a:ext>
            </a:extLst>
          </p:cNvPr>
          <p:cNvSpPr>
            <a:spLocks noGrp="1"/>
          </p:cNvSpPr>
          <p:nvPr>
            <p:ph type="title"/>
          </p:nvPr>
        </p:nvSpPr>
        <p:spPr/>
        <p:txBody>
          <a:bodyPr/>
          <a:lstStyle/>
          <a:p>
            <a:r>
              <a:rPr lang="tr-TR"/>
              <a:t>Açık uçlu maddelerin puanlanması</a:t>
            </a:r>
            <a:endParaRPr lang="tr-TR" dirty="0"/>
          </a:p>
        </p:txBody>
      </p:sp>
      <p:sp>
        <p:nvSpPr>
          <p:cNvPr id="3" name="İçerik Yer Tutucusu 2">
            <a:extLst>
              <a:ext uri="{FF2B5EF4-FFF2-40B4-BE49-F238E27FC236}">
                <a16:creationId xmlns:a16="http://schemas.microsoft.com/office/drawing/2014/main" id="{55E74BF1-59F5-2D1F-3622-072B768F892E}"/>
              </a:ext>
            </a:extLst>
          </p:cNvPr>
          <p:cNvSpPr>
            <a:spLocks noGrp="1"/>
          </p:cNvSpPr>
          <p:nvPr>
            <p:ph idx="1"/>
          </p:nvPr>
        </p:nvSpPr>
        <p:spPr/>
        <p:txBody>
          <a:bodyPr>
            <a:normAutofit fontScale="92500" lnSpcReduction="20000"/>
          </a:bodyPr>
          <a:lstStyle/>
          <a:p>
            <a:r>
              <a:rPr lang="tr-TR" dirty="0"/>
              <a:t>Açık uçlu maddenin hangi öğrenme çıktısını ölçeceğine önceden karar verilmeli</a:t>
            </a:r>
          </a:p>
          <a:p>
            <a:r>
              <a:rPr lang="tr-TR" dirty="0"/>
              <a:t>Standartları önceden belirlenmiş olan ölçme araçları kullanılmalı</a:t>
            </a:r>
          </a:p>
          <a:p>
            <a:r>
              <a:rPr lang="tr-TR" dirty="0"/>
              <a:t>Puanlama için yöntem belirlenmeli</a:t>
            </a:r>
          </a:p>
          <a:p>
            <a:r>
              <a:rPr lang="tr-TR" dirty="0"/>
              <a:t>Puanlama sürecinde öğrencinin kim olduğu bilinmemeli</a:t>
            </a:r>
          </a:p>
          <a:p>
            <a:r>
              <a:rPr lang="tr-TR" dirty="0"/>
              <a:t>Tüm öğrencilerin ilk cevapları puanlandıktan sonra ikinci cevaba geçilmeli</a:t>
            </a:r>
          </a:p>
          <a:p>
            <a:r>
              <a:rPr lang="tr-TR" dirty="0"/>
              <a:t>Birden fazla puanlayıcı kullanılmalı</a:t>
            </a:r>
          </a:p>
          <a:p>
            <a:r>
              <a:rPr lang="tr-TR" dirty="0"/>
              <a:t>Yapılan puanlamalar başka bir kağıda not edilmeli</a:t>
            </a:r>
          </a:p>
          <a:p>
            <a:r>
              <a:rPr lang="tr-TR" dirty="0"/>
              <a:t>Açık uçlu maddeler uzman kişiler tarafından hazırlanmalı</a:t>
            </a:r>
          </a:p>
          <a:p>
            <a:pPr marL="0" indent="0">
              <a:buNone/>
            </a:pPr>
            <a:endParaRPr lang="tr-TR" dirty="0"/>
          </a:p>
        </p:txBody>
      </p:sp>
    </p:spTree>
    <p:extLst>
      <p:ext uri="{BB962C8B-B14F-4D97-AF65-F5344CB8AC3E}">
        <p14:creationId xmlns:p14="http://schemas.microsoft.com/office/powerpoint/2010/main" val="18114055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8B09B94-EBC2-9733-3D26-0AB3C4151AC1}"/>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C9E9612A-A47C-4910-6629-65421ECBE5A4}"/>
              </a:ext>
            </a:extLst>
          </p:cNvPr>
          <p:cNvSpPr>
            <a:spLocks noGrp="1"/>
          </p:cNvSpPr>
          <p:nvPr>
            <p:ph idx="1"/>
          </p:nvPr>
        </p:nvSpPr>
        <p:spPr/>
        <p:txBody>
          <a:bodyPr>
            <a:normAutofit/>
          </a:bodyPr>
          <a:lstStyle/>
          <a:p>
            <a:r>
              <a:rPr lang="tr-TR" dirty="0"/>
              <a:t>Puanlama için iyi geliştirilmiş puanlama anahtarı kullanılmalı</a:t>
            </a:r>
          </a:p>
          <a:p>
            <a:r>
              <a:rPr lang="tr-TR" dirty="0"/>
              <a:t>Uzman puanlayıcılar tarafından maddelerin puanlanması</a:t>
            </a:r>
          </a:p>
          <a:p>
            <a:r>
              <a:rPr lang="tr-TR" dirty="0"/>
              <a:t>Puanlayıcıların ideal sayıda madde veya görev puanlaması</a:t>
            </a:r>
          </a:p>
          <a:p>
            <a:r>
              <a:rPr lang="tr-TR" dirty="0"/>
              <a:t>Puanlama sürecinde sadece puanlama aracına bağlı kalınarak puanlamanın yapılması</a:t>
            </a:r>
          </a:p>
          <a:p>
            <a:r>
              <a:rPr lang="tr-TR" dirty="0"/>
              <a:t>Maddelerin puanlanması sürecinde puanlayıcının dikkat ve motivasyonunun yüksek olması</a:t>
            </a:r>
          </a:p>
          <a:p>
            <a:r>
              <a:rPr lang="tr-TR" dirty="0"/>
              <a:t>Puanlayıcı eğitimlerinin ara ara gerçekleştirilmesi</a:t>
            </a:r>
          </a:p>
        </p:txBody>
      </p:sp>
    </p:spTree>
    <p:extLst>
      <p:ext uri="{BB962C8B-B14F-4D97-AF65-F5344CB8AC3E}">
        <p14:creationId xmlns:p14="http://schemas.microsoft.com/office/powerpoint/2010/main" val="23322930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4B0430F-9768-CC5B-02E5-BB1D28F49D6A}"/>
              </a:ext>
            </a:extLst>
          </p:cNvPr>
          <p:cNvSpPr>
            <a:spLocks noGrp="1"/>
          </p:cNvSpPr>
          <p:nvPr>
            <p:ph type="title"/>
          </p:nvPr>
        </p:nvSpPr>
        <p:spPr>
          <a:xfrm>
            <a:off x="684212" y="4487332"/>
            <a:ext cx="8534400" cy="1507067"/>
          </a:xfrm>
        </p:spPr>
        <p:txBody>
          <a:bodyPr>
            <a:normAutofit/>
          </a:bodyPr>
          <a:lstStyle/>
          <a:p>
            <a:r>
              <a:rPr lang="tr-TR" dirty="0"/>
              <a:t>Puanlama sürecinde yapılan hatalar</a:t>
            </a:r>
          </a:p>
        </p:txBody>
      </p:sp>
      <p:graphicFrame>
        <p:nvGraphicFramePr>
          <p:cNvPr id="5" name="İçerik Yer Tutucusu 2">
            <a:extLst>
              <a:ext uri="{FF2B5EF4-FFF2-40B4-BE49-F238E27FC236}">
                <a16:creationId xmlns:a16="http://schemas.microsoft.com/office/drawing/2014/main" id="{840468DD-AE49-A8F9-13CB-6810525CDB88}"/>
              </a:ext>
            </a:extLst>
          </p:cNvPr>
          <p:cNvGraphicFramePr>
            <a:graphicFrameLocks noGrp="1"/>
          </p:cNvGraphicFramePr>
          <p:nvPr>
            <p:ph idx="1"/>
            <p:extLst>
              <p:ext uri="{D42A27DB-BD31-4B8C-83A1-F6EECF244321}">
                <p14:modId xmlns:p14="http://schemas.microsoft.com/office/powerpoint/2010/main" val="1078626286"/>
              </p:ext>
            </p:extLst>
          </p:nvPr>
        </p:nvGraphicFramePr>
        <p:xfrm>
          <a:off x="684212" y="685800"/>
          <a:ext cx="10820399" cy="36147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42770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26E5A13B-8093-4A22-45BD-6F2F92229A5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16708" y="0"/>
            <a:ext cx="5803640" cy="6559420"/>
          </a:xfrm>
        </p:spPr>
      </p:pic>
      <p:pic>
        <p:nvPicPr>
          <p:cNvPr id="7" name="Resim 6">
            <a:extLst>
              <a:ext uri="{FF2B5EF4-FFF2-40B4-BE49-F238E27FC236}">
                <a16:creationId xmlns:a16="http://schemas.microsoft.com/office/drawing/2014/main" id="{97189527-9B5D-1234-5EE8-243C3635C7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54" y="0"/>
            <a:ext cx="5151866" cy="4021494"/>
          </a:xfrm>
          <a:prstGeom prst="rect">
            <a:avLst/>
          </a:prstGeom>
        </p:spPr>
      </p:pic>
    </p:spTree>
    <p:extLst>
      <p:ext uri="{BB962C8B-B14F-4D97-AF65-F5344CB8AC3E}">
        <p14:creationId xmlns:p14="http://schemas.microsoft.com/office/powerpoint/2010/main" val="29306499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92000"/>
                <a:satMod val="169000"/>
                <a:lumMod val="164000"/>
              </a:schemeClr>
            </a:gs>
            <a:gs pos="100000">
              <a:schemeClr val="bg2">
                <a:shade val="96000"/>
                <a:satMod val="120000"/>
                <a:lumMod val="90000"/>
              </a:schemeClr>
            </a:gs>
          </a:gsLst>
          <a:path path="circle">
            <a:fillToRect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C33F367-76E5-4D2A-96B1-4FD443CDD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dk2">
                  <a:tint val="97000"/>
                  <a:hueMod val="92000"/>
                  <a:satMod val="169000"/>
                  <a:lumMod val="164000"/>
                </a:schemeClr>
              </a:gs>
              <a:gs pos="100000">
                <a:schemeClr val="dk2">
                  <a:shade val="96000"/>
                  <a:satMod val="120000"/>
                  <a:lumMod val="90000"/>
                </a:schemeClr>
              </a:gs>
            </a:gsLst>
            <a:lin ang="6120000" scaled="1"/>
          </a:gra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11" name="Snip Diagonal Corner Rectangle 21">
            <a:extLst>
              <a:ext uri="{FF2B5EF4-FFF2-40B4-BE49-F238E27FC236}">
                <a16:creationId xmlns:a16="http://schemas.microsoft.com/office/drawing/2014/main" id="{6F769419-3E73-449D-B62A-0CDEC946A6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8129873" cy="6858002"/>
          </a:xfrm>
          <a:prstGeom prst="snip2DiagRect">
            <a:avLst>
              <a:gd name="adj1" fmla="val 0"/>
              <a:gd name="adj2" fmla="val 0"/>
            </a:avLst>
          </a:prstGeom>
          <a:solidFill>
            <a:schemeClr val="bg1">
              <a:alpha val="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6515200-42F9-488F-9895-6CDBCD1E87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4" name="Straight Connector 13">
              <a:extLst>
                <a:ext uri="{FF2B5EF4-FFF2-40B4-BE49-F238E27FC236}">
                  <a16:creationId xmlns:a16="http://schemas.microsoft.com/office/drawing/2014/main" id="{43185F0E-78D5-4C2D-9239-D3515B44883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D5BD9142-FF9C-4EED-A027-18D095481BB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42F547D3-9752-4481-B3A8-50E08610B8E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F1999C2F-3D0D-4813-9696-83630A6FEAB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EC737390-C9CA-456B-9F40-D7A76EA242E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2" name="Başlık 1">
            <a:extLst>
              <a:ext uri="{FF2B5EF4-FFF2-40B4-BE49-F238E27FC236}">
                <a16:creationId xmlns:a16="http://schemas.microsoft.com/office/drawing/2014/main" id="{56089130-DC2D-5D68-9CC0-60BA08E3DCC2}"/>
              </a:ext>
            </a:extLst>
          </p:cNvPr>
          <p:cNvSpPr>
            <a:spLocks noGrp="1"/>
          </p:cNvSpPr>
          <p:nvPr>
            <p:ph type="title"/>
          </p:nvPr>
        </p:nvSpPr>
        <p:spPr>
          <a:xfrm>
            <a:off x="8588661" y="941424"/>
            <a:ext cx="3043896" cy="3248611"/>
          </a:xfrm>
        </p:spPr>
        <p:txBody>
          <a:bodyPr>
            <a:normAutofit fontScale="90000"/>
          </a:bodyPr>
          <a:lstStyle/>
          <a:p>
            <a:pPr>
              <a:lnSpc>
                <a:spcPct val="90000"/>
              </a:lnSpc>
            </a:pPr>
            <a:r>
              <a:rPr lang="tr-TR" sz="3100" dirty="0">
                <a:solidFill>
                  <a:srgbClr val="FFFFFF"/>
                </a:solidFill>
              </a:rPr>
              <a:t>Açık uçlu soruların yazımında dikkat edilmesi gereken hususlar(özet)</a:t>
            </a:r>
          </a:p>
        </p:txBody>
      </p:sp>
      <p:graphicFrame>
        <p:nvGraphicFramePr>
          <p:cNvPr id="5" name="İçerik Yer Tutucusu 2">
            <a:extLst>
              <a:ext uri="{FF2B5EF4-FFF2-40B4-BE49-F238E27FC236}">
                <a16:creationId xmlns:a16="http://schemas.microsoft.com/office/drawing/2014/main" id="{608A1AB2-C83B-7885-9925-B940C7F8F0BF}"/>
              </a:ext>
            </a:extLst>
          </p:cNvPr>
          <p:cNvGraphicFramePr>
            <a:graphicFrameLocks noGrp="1"/>
          </p:cNvGraphicFramePr>
          <p:nvPr>
            <p:ph idx="1"/>
            <p:extLst>
              <p:ext uri="{D42A27DB-BD31-4B8C-83A1-F6EECF244321}">
                <p14:modId xmlns:p14="http://schemas.microsoft.com/office/powerpoint/2010/main" val="2004722394"/>
              </p:ext>
            </p:extLst>
          </p:nvPr>
        </p:nvGraphicFramePr>
        <p:xfrm>
          <a:off x="940645" y="941424"/>
          <a:ext cx="6190459" cy="47687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74823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103B461-323C-4912-BFFD-C3758266208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1" name="Straight Connector 10">
              <a:extLst>
                <a:ext uri="{FF2B5EF4-FFF2-40B4-BE49-F238E27FC236}">
                  <a16:creationId xmlns:a16="http://schemas.microsoft.com/office/drawing/2014/main" id="{FBC21318-F4F4-4524-95D1-6B7FE0A788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D9FFA8E5-974F-409E-89C6-E185BD90933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C384E2B1-7008-45EE-9F2E-FEF3A08978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D4563410-7FE9-4955-89C6-0FB9326CD3A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3AD14C0E-D5DF-4BDC-BD92-642CFF18018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17" name="Rectangle 16">
            <a:extLst>
              <a:ext uri="{FF2B5EF4-FFF2-40B4-BE49-F238E27FC236}">
                <a16:creationId xmlns:a16="http://schemas.microsoft.com/office/drawing/2014/main" id="{9A212F8F-D812-4A16-BE82-F3500DE32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nip Diagonal Corner Rectangle 24">
            <a:extLst>
              <a:ext uri="{FF2B5EF4-FFF2-40B4-BE49-F238E27FC236}">
                <a16:creationId xmlns:a16="http://schemas.microsoft.com/office/drawing/2014/main" id="{D2CF1D1B-04ED-443D-A9FE-68BF8859B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229" y="620722"/>
            <a:ext cx="10935543" cy="5286838"/>
          </a:xfrm>
          <a:prstGeom prst="snip2DiagRect">
            <a:avLst>
              <a:gd name="adj1" fmla="val 10787"/>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çerik Yer Tutucusu 4" descr="metin, ekran görüntüsü, yazı tipi, sayı, numara içeren bir resim">
            <a:extLst>
              <a:ext uri="{FF2B5EF4-FFF2-40B4-BE49-F238E27FC236}">
                <a16:creationId xmlns:a16="http://schemas.microsoft.com/office/drawing/2014/main" id="{3C293FF0-43C9-98C8-2A85-2871ACFE977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24853" y="786117"/>
            <a:ext cx="7342293" cy="4956048"/>
          </a:xfrm>
          <a:custGeom>
            <a:avLst/>
            <a:gdLst/>
            <a:ahLst/>
            <a:cxnLst/>
            <a:rect l="l" t="t" r="r" b="b"/>
            <a:pathLst>
              <a:path w="10607040" h="4956048">
                <a:moveTo>
                  <a:pt x="497480" y="0"/>
                </a:moveTo>
                <a:lnTo>
                  <a:pt x="10607040" y="0"/>
                </a:lnTo>
                <a:lnTo>
                  <a:pt x="10607040" y="4485407"/>
                </a:lnTo>
                <a:lnTo>
                  <a:pt x="10131692" y="4956048"/>
                </a:lnTo>
                <a:lnTo>
                  <a:pt x="0" y="4956048"/>
                </a:lnTo>
                <a:lnTo>
                  <a:pt x="0" y="492554"/>
                </a:lnTo>
                <a:close/>
              </a:path>
            </a:pathLst>
          </a:custGeom>
        </p:spPr>
      </p:pic>
    </p:spTree>
    <p:extLst>
      <p:ext uri="{BB962C8B-B14F-4D97-AF65-F5344CB8AC3E}">
        <p14:creationId xmlns:p14="http://schemas.microsoft.com/office/powerpoint/2010/main" val="21301107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9403C7F-76AE-4587-92A2-D4E41EBE68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7354754F-8EDE-42C4-8EB7-0C5E9F94C649}"/>
              </a:ext>
            </a:extLst>
          </p:cNvPr>
          <p:cNvSpPr>
            <a:spLocks noGrp="1"/>
          </p:cNvSpPr>
          <p:nvPr>
            <p:ph type="title"/>
          </p:nvPr>
        </p:nvSpPr>
        <p:spPr>
          <a:xfrm>
            <a:off x="3978579" y="4487332"/>
            <a:ext cx="5627158" cy="1507067"/>
          </a:xfrm>
        </p:spPr>
        <p:txBody>
          <a:bodyPr>
            <a:normAutofit/>
          </a:bodyPr>
          <a:lstStyle/>
          <a:p>
            <a:endParaRPr lang="tr-TR" dirty="0"/>
          </a:p>
        </p:txBody>
      </p:sp>
      <p:pic>
        <p:nvPicPr>
          <p:cNvPr id="5" name="Picture 4" descr="Bir sakus formülü">
            <a:extLst>
              <a:ext uri="{FF2B5EF4-FFF2-40B4-BE49-F238E27FC236}">
                <a16:creationId xmlns:a16="http://schemas.microsoft.com/office/drawing/2014/main" id="{BAC7BEA3-F651-384E-AFEF-435E6882F7D9}"/>
              </a:ext>
            </a:extLst>
          </p:cNvPr>
          <p:cNvPicPr>
            <a:picLocks noChangeAspect="1"/>
          </p:cNvPicPr>
          <p:nvPr/>
        </p:nvPicPr>
        <p:blipFill rotWithShape="1">
          <a:blip r:embed="rId2"/>
          <a:srcRect l="29935" r="35979" b="-1"/>
          <a:stretch/>
        </p:blipFill>
        <p:spPr>
          <a:xfrm>
            <a:off x="831" y="10"/>
            <a:ext cx="3502025" cy="6857990"/>
          </a:xfrm>
          <a:prstGeom prst="rect">
            <a:avLst/>
          </a:prstGeom>
          <a:effectLst>
            <a:innerShdw blurRad="57150" dist="38100" dir="14460000">
              <a:prstClr val="black">
                <a:alpha val="70000"/>
              </a:prstClr>
            </a:innerShdw>
          </a:effectLst>
        </p:spPr>
      </p:pic>
      <p:sp>
        <p:nvSpPr>
          <p:cNvPr id="3" name="İçerik Yer Tutucusu 2">
            <a:extLst>
              <a:ext uri="{FF2B5EF4-FFF2-40B4-BE49-F238E27FC236}">
                <a16:creationId xmlns:a16="http://schemas.microsoft.com/office/drawing/2014/main" id="{E540FAC5-0429-D3B2-AD22-787529AABC80}"/>
              </a:ext>
            </a:extLst>
          </p:cNvPr>
          <p:cNvSpPr>
            <a:spLocks noGrp="1"/>
          </p:cNvSpPr>
          <p:nvPr>
            <p:ph idx="1"/>
          </p:nvPr>
        </p:nvSpPr>
        <p:spPr>
          <a:xfrm>
            <a:off x="3884612" y="685800"/>
            <a:ext cx="6626072" cy="3615267"/>
          </a:xfrm>
        </p:spPr>
        <p:txBody>
          <a:bodyPr>
            <a:normAutofit/>
          </a:bodyPr>
          <a:lstStyle/>
          <a:p>
            <a:r>
              <a:rPr lang="tr-TR" dirty="0"/>
              <a:t>Öğretim ve ölçme süreci; </a:t>
            </a:r>
            <a:r>
              <a:rPr lang="tr-TR" dirty="0" err="1"/>
              <a:t>Haladyna</a:t>
            </a:r>
            <a:r>
              <a:rPr lang="tr-TR" dirty="0"/>
              <a:t> Taksonomisi,(Fen bilimleri) </a:t>
            </a:r>
            <a:r>
              <a:rPr lang="tr-TR" dirty="0" err="1"/>
              <a:t>Marzano</a:t>
            </a:r>
            <a:r>
              <a:rPr lang="tr-TR" dirty="0"/>
              <a:t> Taksonomisi, Math Taksonomisi(Matematik)</a:t>
            </a:r>
          </a:p>
        </p:txBody>
      </p:sp>
      <p:grpSp>
        <p:nvGrpSpPr>
          <p:cNvPr id="11" name="Group 10">
            <a:extLst>
              <a:ext uri="{FF2B5EF4-FFF2-40B4-BE49-F238E27FC236}">
                <a16:creationId xmlns:a16="http://schemas.microsoft.com/office/drawing/2014/main" id="{D6C71778-3DDA-4748-AEBB-2A4B750163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2" name="Straight Connector 11">
              <a:extLst>
                <a:ext uri="{FF2B5EF4-FFF2-40B4-BE49-F238E27FC236}">
                  <a16:creationId xmlns:a16="http://schemas.microsoft.com/office/drawing/2014/main" id="{BA1F5C7D-5183-424E-BD72-BBFC59C5A26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B848F76E-D8DE-4826-901B-4E4090240E5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FAE84420-E672-4A16-8384-42BDDC4A96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044D91EB-FA8D-4FD3-88F8-053F9962B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756B711F-46BD-4789-926C-CF2F01F71D6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1139790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5AAB9DB-3E73-C071-0C87-183A1BDB1E77}"/>
              </a:ext>
            </a:extLst>
          </p:cNvPr>
          <p:cNvSpPr>
            <a:spLocks noGrp="1"/>
          </p:cNvSpPr>
          <p:nvPr>
            <p:ph type="title"/>
          </p:nvPr>
        </p:nvSpPr>
        <p:spPr/>
        <p:txBody>
          <a:bodyPr>
            <a:normAutofit fontScale="90000"/>
          </a:bodyPr>
          <a:lstStyle/>
          <a:p>
            <a:r>
              <a:rPr lang="tr-TR" dirty="0"/>
              <a:t>Bloom’un Revize Edilen Taksonomisinin Eğitimde Ölçme ve Değerlendirmeye Etkileri</a:t>
            </a:r>
          </a:p>
        </p:txBody>
      </p:sp>
      <p:sp>
        <p:nvSpPr>
          <p:cNvPr id="3" name="İçerik Yer Tutucusu 2">
            <a:extLst>
              <a:ext uri="{FF2B5EF4-FFF2-40B4-BE49-F238E27FC236}">
                <a16:creationId xmlns:a16="http://schemas.microsoft.com/office/drawing/2014/main" id="{D3F70773-DD31-B7AE-F9D9-12D655E35827}"/>
              </a:ext>
            </a:extLst>
          </p:cNvPr>
          <p:cNvSpPr>
            <a:spLocks noGrp="1"/>
          </p:cNvSpPr>
          <p:nvPr>
            <p:ph sz="half" idx="1"/>
          </p:nvPr>
        </p:nvSpPr>
        <p:spPr/>
        <p:txBody>
          <a:bodyPr/>
          <a:lstStyle/>
          <a:p>
            <a:r>
              <a:rPr lang="tr-TR" dirty="0"/>
              <a:t>https://dergipark.org.tr/tr/download/article-file/223334</a:t>
            </a:r>
          </a:p>
        </p:txBody>
      </p:sp>
      <p:sp>
        <p:nvSpPr>
          <p:cNvPr id="4" name="İçerik Yer Tutucusu 3">
            <a:extLst>
              <a:ext uri="{FF2B5EF4-FFF2-40B4-BE49-F238E27FC236}">
                <a16:creationId xmlns:a16="http://schemas.microsoft.com/office/drawing/2014/main" id="{CEFDC1CC-38B4-A20F-8F97-CA51ADDE76E2}"/>
              </a:ext>
            </a:extLst>
          </p:cNvPr>
          <p:cNvSpPr>
            <a:spLocks noGrp="1"/>
          </p:cNvSpPr>
          <p:nvPr>
            <p:ph sz="half" idx="2"/>
          </p:nvPr>
        </p:nvSpPr>
        <p:spPr/>
        <p:txBody>
          <a:bodyPr/>
          <a:lstStyle/>
          <a:p>
            <a:r>
              <a:rPr lang="tr-TR" dirty="0"/>
              <a:t>Gaziantep Üniversitesi Sosyal Bilimler Dergisi (http://sbe.gantep.edu.tr) 2012 11(2):327 -348 ISSN: 1303-0094 </a:t>
            </a:r>
          </a:p>
          <a:p>
            <a:r>
              <a:rPr lang="tr-TR" dirty="0"/>
              <a:t>İrfan </a:t>
            </a:r>
            <a:r>
              <a:rPr lang="tr-TR" dirty="0" err="1"/>
              <a:t>Yurdabakan</a:t>
            </a:r>
            <a:r>
              <a:rPr lang="tr-TR" dirty="0"/>
              <a:t> Dokuz Eylül Üniversitesi </a:t>
            </a:r>
          </a:p>
        </p:txBody>
      </p:sp>
    </p:spTree>
    <p:extLst>
      <p:ext uri="{BB962C8B-B14F-4D97-AF65-F5344CB8AC3E}">
        <p14:creationId xmlns:p14="http://schemas.microsoft.com/office/powerpoint/2010/main" val="31388121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a:extLst>
              <a:ext uri="{FF2B5EF4-FFF2-40B4-BE49-F238E27FC236}">
                <a16:creationId xmlns:a16="http://schemas.microsoft.com/office/drawing/2014/main" id="{D5F31FEE-628F-256C-8B39-FCE259FD4449}"/>
              </a:ext>
            </a:extLst>
          </p:cNvPr>
          <p:cNvSpPr>
            <a:spLocks noGrp="1"/>
          </p:cNvSpPr>
          <p:nvPr>
            <p:ph sz="half" idx="2"/>
          </p:nvPr>
        </p:nvSpPr>
        <p:spPr>
          <a:xfrm>
            <a:off x="1231641" y="522514"/>
            <a:ext cx="8973063" cy="6079453"/>
          </a:xfrm>
        </p:spPr>
        <p:txBody>
          <a:bodyPr>
            <a:normAutofit fontScale="40000" lnSpcReduction="20000"/>
          </a:bodyPr>
          <a:lstStyle/>
          <a:p>
            <a:r>
              <a:rPr lang="tr-TR" sz="2500" b="1" dirty="0"/>
              <a:t>Tablo 4: Revize Edilmiş Taksonominin Bilişsel Süreç Boyutunun Yapısı</a:t>
            </a:r>
          </a:p>
          <a:p>
            <a:r>
              <a:rPr lang="tr-TR" sz="2500" b="1" dirty="0"/>
              <a:t>1.0 Hatırlama: Uzun süreli bellekten gerekli bilgiyi alma.</a:t>
            </a:r>
          </a:p>
          <a:p>
            <a:r>
              <a:rPr lang="tr-TR" sz="2500" b="1" dirty="0"/>
              <a:t>1.1 Tanıma</a:t>
            </a:r>
          </a:p>
          <a:p>
            <a:r>
              <a:rPr lang="tr-TR" sz="2500" b="1" dirty="0"/>
              <a:t>1.2 Anımsama</a:t>
            </a:r>
          </a:p>
          <a:p>
            <a:r>
              <a:rPr lang="tr-TR" sz="2500" b="1" dirty="0"/>
              <a:t>2.0 Anlama: Sözlü, yazılı ve grafiksel iletişimi kapsayan öğretimsel mesajların anlamını saptama.</a:t>
            </a:r>
          </a:p>
          <a:p>
            <a:r>
              <a:rPr lang="tr-TR" sz="2500" b="1" dirty="0"/>
              <a:t>2.1 Yorumlama</a:t>
            </a:r>
          </a:p>
          <a:p>
            <a:r>
              <a:rPr lang="tr-TR" sz="2500" b="1" dirty="0"/>
              <a:t>2.2 Örneklendirme</a:t>
            </a:r>
          </a:p>
          <a:p>
            <a:r>
              <a:rPr lang="tr-TR" sz="2500" b="1" dirty="0"/>
              <a:t>2.3 Sınıflandırma</a:t>
            </a:r>
          </a:p>
          <a:p>
            <a:r>
              <a:rPr lang="tr-TR" sz="2500" b="1" dirty="0"/>
              <a:t>2.4 Özetleme</a:t>
            </a:r>
          </a:p>
          <a:p>
            <a:r>
              <a:rPr lang="tr-TR" sz="2500" b="1" dirty="0"/>
              <a:t>2.5 Çıkarım yapma</a:t>
            </a:r>
          </a:p>
          <a:p>
            <a:r>
              <a:rPr lang="tr-TR" sz="2500" b="1" dirty="0"/>
              <a:t>2.6 Karşılaştırma</a:t>
            </a:r>
          </a:p>
          <a:p>
            <a:r>
              <a:rPr lang="tr-TR" sz="2500" b="1" dirty="0"/>
              <a:t>2.7 Açıklama</a:t>
            </a:r>
          </a:p>
          <a:p>
            <a:r>
              <a:rPr lang="tr-TR" sz="2500" b="1" dirty="0"/>
              <a:t>3.0 Uygulama: Verilen bir durumda uygun işlemi kullanma veya uygulama.</a:t>
            </a:r>
          </a:p>
          <a:p>
            <a:r>
              <a:rPr lang="tr-TR" sz="2500" b="1" dirty="0"/>
              <a:t>3.1 Yürütme</a:t>
            </a:r>
          </a:p>
          <a:p>
            <a:r>
              <a:rPr lang="tr-TR" sz="2500" b="1" dirty="0"/>
              <a:t>3.2 Kullanma</a:t>
            </a:r>
          </a:p>
          <a:p>
            <a:r>
              <a:rPr lang="tr-TR" sz="2500" b="1" dirty="0"/>
              <a:t>4.0 Analiz: Materyali bileşenlerine ayırma ve bileşenlerin birbirleriyle ve genel yapı ya da amaçla nasıl örtüştüğünü keşfetme.</a:t>
            </a:r>
          </a:p>
          <a:p>
            <a:r>
              <a:rPr lang="tr-TR" sz="2500" b="1" dirty="0"/>
              <a:t>4.1 Ayrıştırma</a:t>
            </a:r>
          </a:p>
          <a:p>
            <a:r>
              <a:rPr lang="tr-TR" sz="2500" b="1" dirty="0"/>
              <a:t>4.2 Örgütleme</a:t>
            </a:r>
          </a:p>
          <a:p>
            <a:r>
              <a:rPr lang="tr-TR" sz="2500" b="1" dirty="0"/>
              <a:t>4.3 Yükleme/atfetme</a:t>
            </a:r>
          </a:p>
          <a:p>
            <a:r>
              <a:rPr lang="tr-TR" sz="2500" b="1" dirty="0"/>
              <a:t>5.0 Değerlendirme: Ölçüt ve standartlara dayalı yargılarda bulunma</a:t>
            </a:r>
          </a:p>
          <a:p>
            <a:r>
              <a:rPr lang="tr-TR" sz="2500" b="1" dirty="0"/>
              <a:t>5.1 Kontrol Etme</a:t>
            </a:r>
          </a:p>
          <a:p>
            <a:r>
              <a:rPr lang="tr-TR" sz="2500" b="1" dirty="0"/>
              <a:t>5.2 Eleştirme</a:t>
            </a:r>
          </a:p>
          <a:p>
            <a:r>
              <a:rPr lang="tr-TR" sz="2500" b="1" dirty="0"/>
              <a:t>6.0 Yaratma: Bir romana, tutarlı bir bütüne şekil vermek ya da orijinal bir ürün ortaya çıkarmak için öğeleri bir araya getirme.</a:t>
            </a:r>
          </a:p>
          <a:p>
            <a:r>
              <a:rPr lang="tr-TR" sz="2500" b="1" dirty="0"/>
              <a:t>6.1 Oluşturma</a:t>
            </a:r>
          </a:p>
          <a:p>
            <a:r>
              <a:rPr lang="tr-TR" sz="2500" b="1" dirty="0"/>
              <a:t>6.2 Planlama</a:t>
            </a:r>
          </a:p>
          <a:p>
            <a:r>
              <a:rPr lang="tr-TR" sz="2500" b="1" dirty="0"/>
              <a:t>6.3 Üretme</a:t>
            </a:r>
          </a:p>
          <a:p>
            <a:endParaRPr lang="tr-TR" dirty="0"/>
          </a:p>
        </p:txBody>
      </p:sp>
    </p:spTree>
    <p:extLst>
      <p:ext uri="{BB962C8B-B14F-4D97-AF65-F5344CB8AC3E}">
        <p14:creationId xmlns:p14="http://schemas.microsoft.com/office/powerpoint/2010/main" val="3478191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91A19049-4FE8-4A2F-AEED-CF53C86D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useBgFill="1">
        <p:nvSpPr>
          <p:cNvPr id="24" name="Snip Diagonal Corner Rectangle 15">
            <a:extLst>
              <a:ext uri="{FF2B5EF4-FFF2-40B4-BE49-F238E27FC236}">
                <a16:creationId xmlns:a16="http://schemas.microsoft.com/office/drawing/2014/main" id="{0EDFFA12-494E-4803-98D4-7815E65B91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001" y="620722"/>
            <a:ext cx="3670674" cy="5286838"/>
          </a:xfrm>
          <a:prstGeom prst="snip2DiagRect">
            <a:avLst>
              <a:gd name="adj1" fmla="val 15804"/>
              <a:gd name="adj2" fmla="val 0"/>
            </a:avLst>
          </a:prstGeom>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Onay işareti">
            <a:extLst>
              <a:ext uri="{FF2B5EF4-FFF2-40B4-BE49-F238E27FC236}">
                <a16:creationId xmlns:a16="http://schemas.microsoft.com/office/drawing/2014/main" id="{409D96DB-D1A9-70D2-4E77-CE96361372D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4712" y="1911445"/>
            <a:ext cx="2588872" cy="2588872"/>
          </a:xfrm>
          <a:prstGeom prst="rect">
            <a:avLst/>
          </a:prstGeom>
        </p:spPr>
      </p:pic>
      <p:sp>
        <p:nvSpPr>
          <p:cNvPr id="3" name="İçerik Yer Tutucusu 2">
            <a:extLst>
              <a:ext uri="{FF2B5EF4-FFF2-40B4-BE49-F238E27FC236}">
                <a16:creationId xmlns:a16="http://schemas.microsoft.com/office/drawing/2014/main" id="{B7F43497-A8BF-CE51-95A8-D58E356C7704}"/>
              </a:ext>
            </a:extLst>
          </p:cNvPr>
          <p:cNvSpPr>
            <a:spLocks noGrp="1"/>
          </p:cNvSpPr>
          <p:nvPr>
            <p:ph idx="1"/>
          </p:nvPr>
        </p:nvSpPr>
        <p:spPr>
          <a:xfrm>
            <a:off x="4661860" y="685800"/>
            <a:ext cx="6253792" cy="5221760"/>
          </a:xfrm>
        </p:spPr>
        <p:txBody>
          <a:bodyPr>
            <a:normAutofit/>
          </a:bodyPr>
          <a:lstStyle/>
          <a:p>
            <a:pPr>
              <a:lnSpc>
                <a:spcPct val="90000"/>
              </a:lnSpc>
            </a:pPr>
            <a:r>
              <a:rPr lang="tr-TR" sz="1600" dirty="0">
                <a:solidFill>
                  <a:srgbClr val="0F496F"/>
                </a:solidFill>
              </a:rPr>
              <a:t>Açık uçlu maddelerle ilgili tanımlar sınırlıdır. İlk yapılan tanımlar arasında </a:t>
            </a:r>
            <a:r>
              <a:rPr lang="tr-TR" sz="1600" dirty="0" err="1">
                <a:solidFill>
                  <a:srgbClr val="0F496F"/>
                </a:solidFill>
              </a:rPr>
              <a:t>Stalnaker’in</a:t>
            </a:r>
            <a:r>
              <a:rPr lang="tr-TR" sz="1600" dirty="0">
                <a:solidFill>
                  <a:srgbClr val="0F496F"/>
                </a:solidFill>
              </a:rPr>
              <a:t> (1951) tanımı yer alırken son yapılan tanımlar arasında ise </a:t>
            </a:r>
            <a:r>
              <a:rPr lang="tr-TR" sz="1600" dirty="0" err="1">
                <a:solidFill>
                  <a:srgbClr val="0F496F"/>
                </a:solidFill>
              </a:rPr>
              <a:t>Brookhards’ın</a:t>
            </a:r>
            <a:r>
              <a:rPr lang="tr-TR" sz="1600" dirty="0">
                <a:solidFill>
                  <a:srgbClr val="0F496F"/>
                </a:solidFill>
              </a:rPr>
              <a:t> (2014) tanımı bulunur. </a:t>
            </a:r>
            <a:r>
              <a:rPr lang="tr-TR" sz="1600" dirty="0" err="1">
                <a:solidFill>
                  <a:srgbClr val="0F496F"/>
                </a:solidFill>
              </a:rPr>
              <a:t>Brookhards</a:t>
            </a:r>
            <a:r>
              <a:rPr lang="tr-TR" sz="1600" dirty="0">
                <a:solidFill>
                  <a:srgbClr val="0F496F"/>
                </a:solidFill>
              </a:rPr>
              <a:t>(2014) açık uçlu maddeleri birden fazla doğru yanıtı olan veya birden fazla çözüm yolu bulunan maddeler olarak tanımlamaktadır.</a:t>
            </a:r>
          </a:p>
          <a:p>
            <a:pPr>
              <a:lnSpc>
                <a:spcPct val="90000"/>
              </a:lnSpc>
            </a:pPr>
            <a:r>
              <a:rPr lang="tr-TR" sz="1600" dirty="0" err="1">
                <a:solidFill>
                  <a:schemeClr val="tx1"/>
                </a:solidFill>
              </a:rPr>
              <a:t>Stalnakere</a:t>
            </a:r>
            <a:r>
              <a:rPr lang="tr-TR" sz="1600" dirty="0">
                <a:solidFill>
                  <a:schemeClr val="tx1"/>
                </a:solidFill>
              </a:rPr>
              <a:t> göre ise açık uçlu maddeler;</a:t>
            </a:r>
          </a:p>
          <a:p>
            <a:pPr>
              <a:lnSpc>
                <a:spcPct val="90000"/>
              </a:lnSpc>
            </a:pPr>
            <a:r>
              <a:rPr lang="tr-TR" sz="1600" dirty="0">
                <a:solidFill>
                  <a:srgbClr val="0F496F"/>
                </a:solidFill>
              </a:rPr>
              <a:t>Tek bir cevap veya desen yanıtının doğru olarak listelenemeyeceği</a:t>
            </a:r>
          </a:p>
          <a:p>
            <a:pPr>
              <a:lnSpc>
                <a:spcPct val="90000"/>
              </a:lnSpc>
            </a:pPr>
            <a:r>
              <a:rPr lang="tr-TR" sz="1600" dirty="0">
                <a:solidFill>
                  <a:srgbClr val="0F496F"/>
                </a:solidFill>
              </a:rPr>
              <a:t>Doğruluğu ve kalitesi öznel olarak değerlendirilebilecek nitelikte</a:t>
            </a:r>
          </a:p>
          <a:p>
            <a:pPr>
              <a:lnSpc>
                <a:spcPct val="90000"/>
              </a:lnSpc>
            </a:pPr>
            <a:r>
              <a:rPr lang="tr-TR" sz="1600" dirty="0">
                <a:solidFill>
                  <a:srgbClr val="0F496F"/>
                </a:solidFill>
              </a:rPr>
              <a:t>Genellikle en az bir cümle biçiminde </a:t>
            </a:r>
          </a:p>
          <a:p>
            <a:pPr>
              <a:lnSpc>
                <a:spcPct val="90000"/>
              </a:lnSpc>
            </a:pPr>
            <a:r>
              <a:rPr lang="tr-TR" sz="1600" dirty="0">
                <a:solidFill>
                  <a:srgbClr val="0F496F"/>
                </a:solidFill>
              </a:rPr>
              <a:t>Sadece ilgili konuda yetenekli veya bilgilendirilmiş biri tarafından hazırlanan ve kişiye özgü cevap gerektiren bir test maddesi</a:t>
            </a:r>
          </a:p>
        </p:txBody>
      </p:sp>
      <p:grpSp>
        <p:nvGrpSpPr>
          <p:cNvPr id="26" name="Group 25">
            <a:extLst>
              <a:ext uri="{FF2B5EF4-FFF2-40B4-BE49-F238E27FC236}">
                <a16:creationId xmlns:a16="http://schemas.microsoft.com/office/drawing/2014/main" id="{4989EFA4-96C5-4503-8017-D2CE662EB8F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7" name="Straight Connector 26">
              <a:extLst>
                <a:ext uri="{FF2B5EF4-FFF2-40B4-BE49-F238E27FC236}">
                  <a16:creationId xmlns:a16="http://schemas.microsoft.com/office/drawing/2014/main" id="{25584CC7-A97D-40E0-A760-FDBBBB7A621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52DB1AE3-1E93-4048-BB83-757A3C79408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44E88C92-A5AB-4421-B94D-85AA003BAA3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857D1F43-6875-443D-A459-65454B3D81E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9289146B-3F32-4783-8CDB-4DAB8A80052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555010633"/>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C4FABA6-2584-ABEF-DA0E-4FFFAD5D7ECB}"/>
              </a:ext>
            </a:extLst>
          </p:cNvPr>
          <p:cNvSpPr>
            <a:spLocks noGrp="1"/>
          </p:cNvSpPr>
          <p:nvPr>
            <p:ph sz="half" idx="1"/>
          </p:nvPr>
        </p:nvSpPr>
        <p:spPr>
          <a:xfrm>
            <a:off x="684211" y="685800"/>
            <a:ext cx="9977693" cy="4663440"/>
          </a:xfrm>
        </p:spPr>
        <p:txBody>
          <a:bodyPr>
            <a:normAutofit/>
          </a:bodyPr>
          <a:lstStyle/>
          <a:p>
            <a:r>
              <a:rPr lang="tr-TR" dirty="0"/>
              <a:t>Orijinalinde bilişsel alan olarak adlandırılan sınıflama, bazı değişiklikler yapılarak bilişsel süreç boyutu olarak düzenlenmiştir. Bu düzenlemede üç basamak yeniden adlandırılmış, iki basamağın ise yerleri değiştirilmiştir. Alt basamakların isimleri hedefleri ifade etmede tutarlılığı sağlamak amacıyla fiil yapılarına dönüştürülmüştür (Anderson, 2005). Orijinal taksonomide yer alan bilgi basamağının fiil yapısı, revize edilmiş taksonomide hatırlama şeklinde yeniden adlandırılarak ilk sıradaki yerini korumuştur. Öte yandan ikinci sırada yer alan kavrama basamağı ise anlama olarak değiştirilmiştir. Bu sınıflamada uygulama, analiz ve değerlendirme alt basamakları yerlerini korurken, sentez basamağı değerlendirme basamağı ile değiştirilerek yaratma olarak yeniden adlandırılmıştır. Ayrıca, bütün basamakların alt basamakları bilişsel süreçleri yansıtmaları bakımından isim fiil yapıları (örneğin, yorumlama) kullanılarak düzenlenmiştir (</a:t>
            </a:r>
            <a:r>
              <a:rPr lang="tr-TR" dirty="0" err="1"/>
              <a:t>Krathwohl</a:t>
            </a:r>
            <a:r>
              <a:rPr lang="tr-TR" dirty="0"/>
              <a:t>, 2002). Yeni düzenlemeye göre oluşturulan bilişsel süreç boyutu Tablo 4’te verilmiştir.</a:t>
            </a:r>
          </a:p>
        </p:txBody>
      </p:sp>
    </p:spTree>
    <p:extLst>
      <p:ext uri="{BB962C8B-B14F-4D97-AF65-F5344CB8AC3E}">
        <p14:creationId xmlns:p14="http://schemas.microsoft.com/office/powerpoint/2010/main" val="21659600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C7EB8E8-FC1A-21B1-F4C4-BAABF7170694}"/>
              </a:ext>
            </a:extLst>
          </p:cNvPr>
          <p:cNvSpPr>
            <a:spLocks noGrp="1"/>
          </p:cNvSpPr>
          <p:nvPr>
            <p:ph sz="half" idx="1"/>
          </p:nvPr>
        </p:nvSpPr>
        <p:spPr>
          <a:xfrm>
            <a:off x="684211" y="685800"/>
            <a:ext cx="9794813" cy="5486400"/>
          </a:xfrm>
        </p:spPr>
        <p:txBody>
          <a:bodyPr/>
          <a:lstStyle/>
          <a:p>
            <a:r>
              <a:rPr lang="tr-TR" dirty="0"/>
              <a:t>Tablo 4’te görüldüğü gibi, bilişsel süreç boyutu önkoşul oluş özelliklerine göre, temel olarak altı ana ve 19 alt gruba ayrılmıştır. Ana gruplardan en dikkat çeken iki değişiklikten ilki, kavrama basamağının anlama şeklinde daha açık hale getirilmesi ve bunu kolaylaştırıcı biçimde yedi alt basamağa ayrıştırılmış olmasıdır. Anderson’a göre (2005), kavrama (</a:t>
            </a:r>
            <a:r>
              <a:rPr lang="tr-TR" dirty="0" err="1"/>
              <a:t>comprehension</a:t>
            </a:r>
            <a:r>
              <a:rPr lang="tr-TR" dirty="0"/>
              <a:t>) sözcüğünün anlama (</a:t>
            </a:r>
            <a:r>
              <a:rPr lang="tr-TR" dirty="0" err="1"/>
              <a:t>understand</a:t>
            </a:r>
            <a:r>
              <a:rPr lang="tr-TR" dirty="0"/>
              <a:t>) sözcüğü ile değiştirilmesinin önemli nedenlerinden biri, öğretmenlerin kavrama basamağına karşılık gelen zihinsel yeterlilik için öteden beri anlama sözcüğünü kullanıyor olmalarıdır. Diğer bir değişiklik ise, “sentez basamağının değerlendirmeden daha karmaşık zihinsel süreçler içerdiği” yönünde yapılan eleştiriler çerçevesinde, sentez basamağının yeri değerlendirmeyle değiştirilmiş ve “üst-düzey düşünme” süreçlerini vurgulaması bakımından yaratma olarak yeniden adlandırılmıştır (Anderson, 1999, 2002 ve 2005; </a:t>
            </a:r>
            <a:r>
              <a:rPr lang="tr-TR" dirty="0" err="1"/>
              <a:t>Krathwohl</a:t>
            </a:r>
            <a:r>
              <a:rPr lang="tr-TR" dirty="0"/>
              <a:t>, 2002)</a:t>
            </a:r>
          </a:p>
        </p:txBody>
      </p:sp>
    </p:spTree>
    <p:extLst>
      <p:ext uri="{BB962C8B-B14F-4D97-AF65-F5344CB8AC3E}">
        <p14:creationId xmlns:p14="http://schemas.microsoft.com/office/powerpoint/2010/main" val="32697705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2103B461-323C-4912-BFFD-C3758266208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2" name="Straight Connector 11">
              <a:extLst>
                <a:ext uri="{FF2B5EF4-FFF2-40B4-BE49-F238E27FC236}">
                  <a16:creationId xmlns:a16="http://schemas.microsoft.com/office/drawing/2014/main" id="{FBC21318-F4F4-4524-95D1-6B7FE0A788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D9FFA8E5-974F-409E-89C6-E185BD90933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C384E2B1-7008-45EE-9F2E-FEF3A08978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D4563410-7FE9-4955-89C6-0FB9326CD3A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3AD14C0E-D5DF-4BDC-BD92-642CFF18018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18" name="Rectangle 17">
            <a:extLst>
              <a:ext uri="{FF2B5EF4-FFF2-40B4-BE49-F238E27FC236}">
                <a16:creationId xmlns:a16="http://schemas.microsoft.com/office/drawing/2014/main" id="{9A212F8F-D812-4A16-BE82-F3500DE32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nip Diagonal Corner Rectangle 24">
            <a:extLst>
              <a:ext uri="{FF2B5EF4-FFF2-40B4-BE49-F238E27FC236}">
                <a16:creationId xmlns:a16="http://schemas.microsoft.com/office/drawing/2014/main" id="{D2CF1D1B-04ED-443D-A9FE-68BF8859B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229" y="620722"/>
            <a:ext cx="10935543" cy="5286838"/>
          </a:xfrm>
          <a:prstGeom prst="snip2DiagRect">
            <a:avLst>
              <a:gd name="adj1" fmla="val 10787"/>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çerik Yer Tutucusu 5" descr="çizgi, ekran görüntüsü, üçgen, tasarım içeren bir resim">
            <a:extLst>
              <a:ext uri="{FF2B5EF4-FFF2-40B4-BE49-F238E27FC236}">
                <a16:creationId xmlns:a16="http://schemas.microsoft.com/office/drawing/2014/main" id="{FBD49551-8741-97B4-C690-3B019C0D10F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397476" y="712320"/>
            <a:ext cx="8970222" cy="4956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61160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A7F8BE8-EB21-12D6-9ADA-06B20940BC37}"/>
              </a:ext>
            </a:extLst>
          </p:cNvPr>
          <p:cNvSpPr>
            <a:spLocks noGrp="1"/>
          </p:cNvSpPr>
          <p:nvPr>
            <p:ph type="title"/>
          </p:nvPr>
        </p:nvSpPr>
        <p:spPr/>
        <p:txBody>
          <a:bodyPr/>
          <a:lstStyle/>
          <a:p>
            <a:r>
              <a:rPr lang="tr-TR" dirty="0"/>
              <a:t>Teşekkürler…</a:t>
            </a:r>
          </a:p>
        </p:txBody>
      </p:sp>
    </p:spTree>
    <p:extLst>
      <p:ext uri="{BB962C8B-B14F-4D97-AF65-F5344CB8AC3E}">
        <p14:creationId xmlns:p14="http://schemas.microsoft.com/office/powerpoint/2010/main" val="972232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4A88A00-685B-9680-6737-9C84D07829CF}"/>
              </a:ext>
            </a:extLst>
          </p:cNvPr>
          <p:cNvSpPr>
            <a:spLocks noGrp="1"/>
          </p:cNvSpPr>
          <p:nvPr>
            <p:ph type="title"/>
          </p:nvPr>
        </p:nvSpPr>
        <p:spPr/>
        <p:txBody>
          <a:bodyPr>
            <a:normAutofit/>
          </a:bodyPr>
          <a:lstStyle/>
          <a:p>
            <a:r>
              <a:rPr lang="tr-TR" sz="2000" dirty="0"/>
              <a:t>Herhangi bir maddenin açık uçlu olarak nitelendirilebilmesi için bazı ölçütlere sahip olması gerekmektedir</a:t>
            </a:r>
            <a:endParaRPr lang="tr-TR" dirty="0"/>
          </a:p>
        </p:txBody>
      </p:sp>
      <p:sp>
        <p:nvSpPr>
          <p:cNvPr id="3" name="İçerik Yer Tutucusu 2">
            <a:extLst>
              <a:ext uri="{FF2B5EF4-FFF2-40B4-BE49-F238E27FC236}">
                <a16:creationId xmlns:a16="http://schemas.microsoft.com/office/drawing/2014/main" id="{8883D126-272F-47A7-0918-0B39C0D8AF8D}"/>
              </a:ext>
            </a:extLst>
          </p:cNvPr>
          <p:cNvSpPr>
            <a:spLocks noGrp="1"/>
          </p:cNvSpPr>
          <p:nvPr>
            <p:ph idx="1"/>
          </p:nvPr>
        </p:nvSpPr>
        <p:spPr/>
        <p:txBody>
          <a:bodyPr/>
          <a:lstStyle/>
          <a:p>
            <a:r>
              <a:rPr lang="tr-TR" dirty="0"/>
              <a:t>BU ÖLÇÜTLER ŞUNLARDIR:</a:t>
            </a:r>
          </a:p>
          <a:p>
            <a:r>
              <a:rPr lang="tr-TR" dirty="0"/>
              <a:t>Katılımcıların yanıtlarını yazmaları/oluşturmaları gerekir.</a:t>
            </a:r>
          </a:p>
          <a:p>
            <a:r>
              <a:rPr lang="tr-TR" dirty="0"/>
              <a:t>Öğrenci yanıtlarının en az bir cümle olması gerekir.</a:t>
            </a:r>
          </a:p>
          <a:p>
            <a:r>
              <a:rPr lang="tr-TR" dirty="0"/>
              <a:t>Farklı veya orijinal cevap şekillerine izin verilmelidir.</a:t>
            </a:r>
          </a:p>
          <a:p>
            <a:r>
              <a:rPr lang="tr-TR" dirty="0"/>
              <a:t>Yanıtların doğruluğunu ve kalitesini değerlendirmek için uzman kişilere ihtiyaç vardır.</a:t>
            </a:r>
          </a:p>
        </p:txBody>
      </p:sp>
    </p:spTree>
    <p:extLst>
      <p:ext uri="{BB962C8B-B14F-4D97-AF65-F5344CB8AC3E}">
        <p14:creationId xmlns:p14="http://schemas.microsoft.com/office/powerpoint/2010/main" val="891091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368794E-B5DD-EAFD-BAD7-6A8607A57387}"/>
              </a:ext>
            </a:extLst>
          </p:cNvPr>
          <p:cNvSpPr>
            <a:spLocks noGrp="1"/>
          </p:cNvSpPr>
          <p:nvPr>
            <p:ph type="title"/>
          </p:nvPr>
        </p:nvSpPr>
        <p:spPr/>
        <p:txBody>
          <a:bodyPr/>
          <a:lstStyle/>
          <a:p>
            <a:r>
              <a:rPr lang="tr-TR" dirty="0"/>
              <a:t>Açık uçlu maddelerin türleri nelerdir</a:t>
            </a:r>
          </a:p>
        </p:txBody>
      </p:sp>
      <p:sp>
        <p:nvSpPr>
          <p:cNvPr id="3" name="İçerik Yer Tutucusu 2">
            <a:extLst>
              <a:ext uri="{FF2B5EF4-FFF2-40B4-BE49-F238E27FC236}">
                <a16:creationId xmlns:a16="http://schemas.microsoft.com/office/drawing/2014/main" id="{F805D63D-5321-6D97-66D3-AF1A779AE9EA}"/>
              </a:ext>
            </a:extLst>
          </p:cNvPr>
          <p:cNvSpPr>
            <a:spLocks noGrp="1"/>
          </p:cNvSpPr>
          <p:nvPr>
            <p:ph idx="1"/>
          </p:nvPr>
        </p:nvSpPr>
        <p:spPr/>
        <p:txBody>
          <a:bodyPr/>
          <a:lstStyle/>
          <a:p>
            <a:pPr marL="457200" indent="-457200">
              <a:buFont typeface="+mj-lt"/>
              <a:buAutoNum type="arabicPeriod"/>
            </a:pPr>
            <a:r>
              <a:rPr lang="tr-TR" dirty="0"/>
              <a:t>Yanıtı sınırlandırılmış açık uçlu maddeler</a:t>
            </a:r>
          </a:p>
          <a:p>
            <a:pPr marL="457200" indent="-457200">
              <a:buFont typeface="+mj-lt"/>
              <a:buAutoNum type="arabicPeriod"/>
            </a:pPr>
            <a:r>
              <a:rPr lang="tr-TR" dirty="0"/>
              <a:t>Yanıtı sınırlandırılmamış açık uçlu maddeler</a:t>
            </a:r>
          </a:p>
        </p:txBody>
      </p:sp>
    </p:spTree>
    <p:extLst>
      <p:ext uri="{BB962C8B-B14F-4D97-AF65-F5344CB8AC3E}">
        <p14:creationId xmlns:p14="http://schemas.microsoft.com/office/powerpoint/2010/main" val="679416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çerik Yer Tutucusu 8" descr="metin, paralel içeren bir resim&#10;&#10;Açıklama otomatik olarak oluşturuldu">
            <a:extLst>
              <a:ext uri="{FF2B5EF4-FFF2-40B4-BE49-F238E27FC236}">
                <a16:creationId xmlns:a16="http://schemas.microsoft.com/office/drawing/2014/main" id="{E28F2205-F9B8-0903-F0E2-4B5F60DBC19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79307" y="102636"/>
            <a:ext cx="7623110" cy="6456784"/>
          </a:xfrm>
        </p:spPr>
      </p:pic>
    </p:spTree>
    <p:extLst>
      <p:ext uri="{BB962C8B-B14F-4D97-AF65-F5344CB8AC3E}">
        <p14:creationId xmlns:p14="http://schemas.microsoft.com/office/powerpoint/2010/main" val="1853111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222A6F7-35D1-8C7A-677A-17D194E275FF}"/>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3FE09C96-0374-A078-1DD3-03597CB58457}"/>
              </a:ext>
            </a:extLst>
          </p:cNvPr>
          <p:cNvSpPr>
            <a:spLocks noGrp="1"/>
          </p:cNvSpPr>
          <p:nvPr>
            <p:ph idx="1"/>
          </p:nvPr>
        </p:nvSpPr>
        <p:spPr/>
        <p:txBody>
          <a:bodyPr/>
          <a:lstStyle/>
          <a:p>
            <a:pPr marL="457200" indent="-457200">
              <a:buFont typeface="+mj-lt"/>
              <a:buAutoNum type="arabicPeriod"/>
            </a:pPr>
            <a:r>
              <a:rPr lang="tr-TR" dirty="0">
                <a:solidFill>
                  <a:schemeClr val="tx1"/>
                </a:solidFill>
              </a:rPr>
              <a:t>Yanıtı sınırlandırılmış açık uçlu maddeler</a:t>
            </a:r>
          </a:p>
          <a:p>
            <a:pPr marL="0" indent="0">
              <a:buNone/>
            </a:pPr>
            <a:r>
              <a:rPr lang="tr-TR" dirty="0"/>
              <a:t>Bu madde formatında bireyden yanıtın niteliğine uzunluğunu veya organizasyonuna yönelik sınırlamalar yapması istenir. Maddenin doğru yanıtı birden fazla da olsa sonsuz sayıda doğru yanıt söz konusu değildir. Sınıf içi ölçme ve değerlendirme uygulamalarında özellikle başarının belirlenmesi amacıyla öğretmenlerin hazırladığı maddelerde ve ulusal veya uluslararası geniş ölçekli sınavlarda yanıtı sınırlandırılmış maddeler daha yaygın kullanılmaktadır.</a:t>
            </a:r>
          </a:p>
        </p:txBody>
      </p:sp>
    </p:spTree>
    <p:extLst>
      <p:ext uri="{BB962C8B-B14F-4D97-AF65-F5344CB8AC3E}">
        <p14:creationId xmlns:p14="http://schemas.microsoft.com/office/powerpoint/2010/main" val="2182715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3AA7B75-CBF3-6128-B109-1E8E92F95203}"/>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id="{754CF51A-63A1-B620-3EB2-8FB7BC170F5D}"/>
              </a:ext>
            </a:extLst>
          </p:cNvPr>
          <p:cNvSpPr>
            <a:spLocks noGrp="1"/>
          </p:cNvSpPr>
          <p:nvPr>
            <p:ph idx="1"/>
          </p:nvPr>
        </p:nvSpPr>
        <p:spPr/>
        <p:txBody>
          <a:bodyPr/>
          <a:lstStyle/>
          <a:p>
            <a:pPr marL="0" indent="0">
              <a:buNone/>
            </a:pPr>
            <a:r>
              <a:rPr lang="tr-TR" dirty="0">
                <a:solidFill>
                  <a:schemeClr val="tx1"/>
                </a:solidFill>
              </a:rPr>
              <a:t>2.</a:t>
            </a:r>
            <a:r>
              <a:rPr lang="tr-TR" dirty="0"/>
              <a:t> </a:t>
            </a:r>
            <a:r>
              <a:rPr lang="tr-TR" dirty="0">
                <a:solidFill>
                  <a:schemeClr val="tx1"/>
                </a:solidFill>
              </a:rPr>
              <a:t>Yanıtı sınırlandırılmamış açık uçlu maddeler</a:t>
            </a:r>
          </a:p>
          <a:p>
            <a:pPr marL="0" indent="0">
              <a:buNone/>
            </a:pPr>
            <a:r>
              <a:rPr lang="tr-TR" dirty="0">
                <a:solidFill>
                  <a:schemeClr val="bg2"/>
                </a:solidFill>
              </a:rPr>
              <a:t>Bu madde formatında ise maddenin doğru yanıtı sınırlandırılmamış olup bireylere göre farklılıklar kendini daha çok göstermektedir. Bu tür açık uçlu maddeler kompozisyon tipi sınavlarda yaygın olarak kullanılmaktadır. Karmaşık ve zorlu problem durumlarına yönelik olarak oluşturulan bu tip maddelerin değerlendirilmesinde daha çok analitik dereceli puanlama anahtarı kullanılmaktadır. Bu tür puanlama anahtarının kullanılmasının nedenleri arasında ölçülecek özelliğin karmaşık olması ölçüt sayısının fazla olması ayrıntılı dönüt verme eğiliminin olması vb. belirtilebilir.</a:t>
            </a:r>
          </a:p>
          <a:p>
            <a:pPr marL="0" indent="0">
              <a:buNone/>
            </a:pPr>
            <a:endParaRPr lang="tr-TR" dirty="0">
              <a:solidFill>
                <a:schemeClr val="tx1"/>
              </a:solidFill>
            </a:endParaRPr>
          </a:p>
        </p:txBody>
      </p:sp>
    </p:spTree>
    <p:extLst>
      <p:ext uri="{BB962C8B-B14F-4D97-AF65-F5344CB8AC3E}">
        <p14:creationId xmlns:p14="http://schemas.microsoft.com/office/powerpoint/2010/main" val="3611692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A448AF0-4B26-A960-A7EF-E9BC4F618192}"/>
              </a:ext>
            </a:extLst>
          </p:cNvPr>
          <p:cNvSpPr>
            <a:spLocks noGrp="1"/>
          </p:cNvSpPr>
          <p:nvPr>
            <p:ph type="title"/>
          </p:nvPr>
        </p:nvSpPr>
        <p:spPr/>
        <p:txBody>
          <a:bodyPr/>
          <a:lstStyle/>
          <a:p>
            <a:r>
              <a:rPr lang="tr-TR" dirty="0"/>
              <a:t>AÇIK UÇLU MADDELERİN AVANTAJLARI</a:t>
            </a:r>
          </a:p>
        </p:txBody>
      </p:sp>
      <p:sp>
        <p:nvSpPr>
          <p:cNvPr id="3" name="İçerik Yer Tutucusu 2">
            <a:extLst>
              <a:ext uri="{FF2B5EF4-FFF2-40B4-BE49-F238E27FC236}">
                <a16:creationId xmlns:a16="http://schemas.microsoft.com/office/drawing/2014/main" id="{C4775D39-98C2-E149-2FC8-22EA416570D1}"/>
              </a:ext>
            </a:extLst>
          </p:cNvPr>
          <p:cNvSpPr>
            <a:spLocks noGrp="1"/>
          </p:cNvSpPr>
          <p:nvPr>
            <p:ph idx="1"/>
          </p:nvPr>
        </p:nvSpPr>
        <p:spPr/>
        <p:txBody>
          <a:bodyPr/>
          <a:lstStyle/>
          <a:p>
            <a:r>
              <a:rPr lang="tr-TR" dirty="0"/>
              <a:t>Derin(ayrıntılı) öğrenmeye teşvik etmesi</a:t>
            </a:r>
          </a:p>
          <a:p>
            <a:r>
              <a:rPr lang="tr-TR" dirty="0"/>
              <a:t>Alternatif düşünmeyi geliştirmesi</a:t>
            </a:r>
          </a:p>
          <a:p>
            <a:r>
              <a:rPr lang="tr-TR" dirty="0"/>
              <a:t>Yazma becerisinin geliştirilmesi</a:t>
            </a:r>
          </a:p>
          <a:p>
            <a:r>
              <a:rPr lang="tr-TR" dirty="0"/>
              <a:t>Şans başarısının ortadan kalkması</a:t>
            </a:r>
          </a:p>
        </p:txBody>
      </p:sp>
    </p:spTree>
    <p:extLst>
      <p:ext uri="{BB962C8B-B14F-4D97-AF65-F5344CB8AC3E}">
        <p14:creationId xmlns:p14="http://schemas.microsoft.com/office/powerpoint/2010/main" val="3817616404"/>
      </p:ext>
    </p:extLst>
  </p:cSld>
  <p:clrMapOvr>
    <a:masterClrMapping/>
  </p:clrMapOvr>
</p:sld>
</file>

<file path=ppt/theme/theme1.xml><?xml version="1.0" encoding="utf-8"?>
<a:theme xmlns:a="http://schemas.openxmlformats.org/drawingml/2006/main" name="Dilim">
  <a:themeElements>
    <a:clrScheme name="Dilim">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Dilim">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lim">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Slice</Template>
  <TotalTime>1645</TotalTime>
  <Words>1668</Words>
  <Application>Microsoft Office PowerPoint</Application>
  <PresentationFormat>Geniş ekran</PresentationFormat>
  <Paragraphs>150</Paragraphs>
  <Slides>33</Slides>
  <Notes>1</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33</vt:i4>
      </vt:variant>
    </vt:vector>
  </HeadingPairs>
  <TitlesOfParts>
    <vt:vector size="38" baseType="lpstr">
      <vt:lpstr>Aptos</vt:lpstr>
      <vt:lpstr>Century Gothic</vt:lpstr>
      <vt:lpstr>Times New Roman</vt:lpstr>
      <vt:lpstr>Wingdings 3</vt:lpstr>
      <vt:lpstr>Dilim</vt:lpstr>
      <vt:lpstr>Açık Uçlu Soru Yazma ve  Ölçme Değerlendirme Teknikleri Yozgat Ölçme Değerlendirme Merkezi </vt:lpstr>
      <vt:lpstr>PowerPoint Sunusu</vt:lpstr>
      <vt:lpstr>PowerPoint Sunusu</vt:lpstr>
      <vt:lpstr>Herhangi bir maddenin açık uçlu olarak nitelendirilebilmesi için bazı ölçütlere sahip olması gerekmektedir</vt:lpstr>
      <vt:lpstr>Açık uçlu maddelerin türleri nelerdir</vt:lpstr>
      <vt:lpstr>PowerPoint Sunusu</vt:lpstr>
      <vt:lpstr>PowerPoint Sunusu</vt:lpstr>
      <vt:lpstr>PowerPoint Sunusu</vt:lpstr>
      <vt:lpstr>AÇIK UÇLU MADDELERİN AVANTAJLARI</vt:lpstr>
      <vt:lpstr>Açık uçlu maddelerin sınırlılıkları</vt:lpstr>
      <vt:lpstr>Açık uçlu maddeler ile ilgili doğru bilinen yanlışlar</vt:lpstr>
      <vt:lpstr>Açık uçlu maddelerin hazırlanması ve incelenmesi</vt:lpstr>
      <vt:lpstr>PowerPoint Sunusu</vt:lpstr>
      <vt:lpstr>PowerPoint Sunusu</vt:lpstr>
      <vt:lpstr>Problem durumunun (bilgi) oluşturulması</vt:lpstr>
      <vt:lpstr>PowerPoint Sunusu</vt:lpstr>
      <vt:lpstr>Madde kökünün yazılması</vt:lpstr>
      <vt:lpstr>Puanlama anahtarlarının oluşturulması </vt:lpstr>
      <vt:lpstr>PowerPoint Sunusu</vt:lpstr>
      <vt:lpstr>PowerPoint Sunusu</vt:lpstr>
      <vt:lpstr>Açık uçlu maddelerin puanlanması</vt:lpstr>
      <vt:lpstr>PowerPoint Sunusu</vt:lpstr>
      <vt:lpstr>Puanlama sürecinde yapılan hatalar</vt:lpstr>
      <vt:lpstr>PowerPoint Sunusu</vt:lpstr>
      <vt:lpstr>Açık uçlu soruların yazımında dikkat edilmesi gereken hususlar(özet)</vt:lpstr>
      <vt:lpstr>PowerPoint Sunusu</vt:lpstr>
      <vt:lpstr>PowerPoint Sunusu</vt:lpstr>
      <vt:lpstr>Bloom’un Revize Edilen Taksonomisinin Eğitimde Ölçme ve Değerlendirmeye Etkileri</vt:lpstr>
      <vt:lpstr>PowerPoint Sunusu</vt:lpstr>
      <vt:lpstr>PowerPoint Sunusu</vt:lpstr>
      <vt:lpstr>PowerPoint Sunusu</vt:lpstr>
      <vt:lpstr>PowerPoint Sunusu</vt:lpstr>
      <vt:lpstr>Teşekkürler…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Açık Uçlu Soru Yazma ve  Ölçme Değerlendirme Teknikleri Yozgat Ölçme Değerlendirme Merkezi </dc:title>
  <dc:creator>FATIHA</dc:creator>
  <cp:lastModifiedBy>FATIHA</cp:lastModifiedBy>
  <cp:revision>22</cp:revision>
  <dcterms:created xsi:type="dcterms:W3CDTF">2024-03-01T10:39:03Z</dcterms:created>
  <dcterms:modified xsi:type="dcterms:W3CDTF">2024-03-20T11:11:07Z</dcterms:modified>
</cp:coreProperties>
</file>